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  <p:sldMasterId id="2147483804" r:id="rId2"/>
  </p:sldMasterIdLst>
  <p:notesMasterIdLst>
    <p:notesMasterId r:id="rId9"/>
  </p:notesMasterIdLst>
  <p:sldIdLst>
    <p:sldId id="256" r:id="rId3"/>
    <p:sldId id="368" r:id="rId4"/>
    <p:sldId id="369" r:id="rId5"/>
    <p:sldId id="370" r:id="rId6"/>
    <p:sldId id="371" r:id="rId7"/>
    <p:sldId id="365" r:id="rId8"/>
  </p:sldIdLst>
  <p:sldSz cx="9144000" cy="6858000" type="screen4x3"/>
  <p:notesSz cx="6797675" cy="992822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651" autoAdjust="0"/>
  </p:normalViewPr>
  <p:slideViewPr>
    <p:cSldViewPr>
      <p:cViewPr varScale="1">
        <p:scale>
          <a:sx n="69" d="100"/>
          <a:sy n="69" d="100"/>
        </p:scale>
        <p:origin x="122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1F5DB-BA02-4043-BC68-8D9F0EE20FE7}" type="datetimeFigureOut">
              <a:rPr lang="sk-SK" smtClean="0"/>
              <a:pPr/>
              <a:t>8. 11. 2020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450" y="4716464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49688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94DF6-8F0A-4945-9FAD-DA13C9F02C0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64501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-          Opening statement at the 8</a:t>
            </a:r>
            <a:r>
              <a:rPr lang="en-US" sz="1200" b="0" i="0" u="none" strike="noStrike" kern="1200" cap="none" baseline="30000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th</a:t>
            </a:r>
            <a:r>
              <a:rPr lang="en-US" sz="12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 Danube Academies Conference, Serbian Academy of Sciences and Arts, 21-21 September 2017, Belgrade</a:t>
            </a:r>
          </a:p>
          <a:p>
            <a:r>
              <a:rPr lang="en-US" sz="12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-          Presentation at Steering Platform on Research and Innovation for Western Balkans and ministerial meeting on research and innovation, 27-28 September 2017, Belgrade</a:t>
            </a:r>
          </a:p>
          <a:p>
            <a:r>
              <a:rPr lang="en-US" sz="12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-          Intervention at the 1</a:t>
            </a:r>
            <a:r>
              <a:rPr lang="en-US" sz="1200" b="0" i="0" u="none" strike="noStrike" kern="1200" cap="none" baseline="30000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st</a:t>
            </a:r>
            <a:r>
              <a:rPr lang="en-US" sz="1200" b="0" i="0" u="none" strike="noStrike" kern="1200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 Higher Education Danube Conference, 2-3 November 2017, Ulm, Germany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buSzPct val="25000"/>
            </a:pPr>
            <a:fld id="{00000000-1234-1234-1234-123412341234}" type="slidenum">
              <a:rPr lang="en-GB" smtClean="0">
                <a:solidFill>
                  <a:prstClr val="black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5</a:t>
            </a:fld>
            <a:endParaRPr lang="en-GB">
              <a:solidFill>
                <a:prstClr val="black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6643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/>
              <a:t>Upravte štýl predlohy podnadpisov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AD05D6C-BA16-483B-AA09-B15AFEC58FFE}" type="datetimeFigureOut">
              <a:rPr lang="sk-SK" smtClean="0"/>
              <a:pPr/>
              <a:t>8. 11. 2020</a:t>
            </a:fld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sk-SK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1" name="Obdĺžni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Obdĺžni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Obdĺžni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ĺžni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8. 11. 2020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8. 11. 2020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Rovná spojnica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Rovnoramenný trojuholní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vná spojnica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6849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3225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36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78409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17795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86063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56335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12347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7996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8. 11. 2020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7788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52743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5046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AD05D6C-BA16-483B-AA09-B15AFEC58FFE}" type="datetimeFigureOut">
              <a:rPr lang="sk-SK" smtClean="0"/>
              <a:pPr/>
              <a:t>8. 11. 2020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Obdĺžni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ĺžni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8. 11. 2020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8. 11. 2020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8. 11. 2020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6" name="Rovnoramenný trojuho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8. 11. 2020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5" name="Rovná spojnica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Rovnoramenný trojuho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8. 11. 2020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á spojnica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oramenný trojuho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Zástupný symbol obsahu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sk-SK"/>
              <a:t>Upravte štýl predlohy textu.</a:t>
            </a:r>
          </a:p>
          <a:p>
            <a:pPr lvl="1" eaLnBrk="1" latinLnBrk="0" hangingPunct="1"/>
            <a:r>
              <a:rPr lang="sk-SK"/>
              <a:t>Druhá úroveň</a:t>
            </a:r>
          </a:p>
          <a:p>
            <a:pPr lvl="2" eaLnBrk="1" latinLnBrk="0" hangingPunct="1"/>
            <a:r>
              <a:rPr lang="sk-SK"/>
              <a:t>Tretia úroveň</a:t>
            </a:r>
          </a:p>
          <a:p>
            <a:pPr lvl="3" eaLnBrk="1" latinLnBrk="0" hangingPunct="1"/>
            <a:r>
              <a:rPr lang="sk-SK"/>
              <a:t>Štvrtá úroveň</a:t>
            </a:r>
          </a:p>
          <a:p>
            <a:pPr lvl="4" eaLnBrk="1" latinLnBrk="0" hangingPunct="1"/>
            <a:r>
              <a:rPr lang="sk-SK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sk-SK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5D6C-BA16-483B-AA09-B15AFEC58FFE}" type="datetimeFigureOut">
              <a:rPr lang="sk-SK" smtClean="0"/>
              <a:pPr/>
              <a:t>8. 11. 2020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Rovná spojnic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oramenný trojuho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sk-SK"/>
              <a:t>Upravte štýly predlohy textu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/>
              <a:t>Upravte štýl predlohy textu.</a:t>
            </a:r>
          </a:p>
          <a:p>
            <a:pPr lvl="1" eaLnBrk="1" latinLnBrk="0" hangingPunct="1"/>
            <a:r>
              <a:rPr kumimoji="0" lang="sk-SK"/>
              <a:t>Druhá úroveň</a:t>
            </a:r>
          </a:p>
          <a:p>
            <a:pPr lvl="2" eaLnBrk="1" latinLnBrk="0" hangingPunct="1"/>
            <a:r>
              <a:rPr kumimoji="0" lang="sk-SK"/>
              <a:t>Tretia úroveň</a:t>
            </a:r>
          </a:p>
          <a:p>
            <a:pPr lvl="3" eaLnBrk="1" latinLnBrk="0" hangingPunct="1"/>
            <a:r>
              <a:rPr kumimoji="0" lang="sk-SK"/>
              <a:t>Štvrtá úroveň</a:t>
            </a:r>
          </a:p>
          <a:p>
            <a:pPr lvl="4" eaLnBrk="1" latinLnBrk="0" hangingPunct="1"/>
            <a:r>
              <a:rPr kumimoji="0" lang="sk-SK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AD05D6C-BA16-483B-AA09-B15AFEC58FFE}" type="datetimeFigureOut">
              <a:rPr lang="sk-SK" smtClean="0"/>
              <a:pPr/>
              <a:t>8. 11. 2020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FDE7F8-ABDB-4CB5-9BD8-0C49992C2C5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28" name="Rovná spojnica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Rovná spojnica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oramenný trojuholní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kern="0"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kern="0"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GB" sz="1200" ker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GB" sz="1200" kern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208050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15616" y="4077072"/>
            <a:ext cx="7171951" cy="845607"/>
          </a:xfrm>
        </p:spPr>
        <p:txBody>
          <a:bodyPr>
            <a:normAutofit fontScale="90000"/>
          </a:bodyPr>
          <a:lstStyle/>
          <a:p>
            <a:pPr algn="ctr"/>
            <a:r>
              <a:rPr lang="sk-SK" b="1" dirty="0" smtClean="0"/>
              <a:t>PA7 </a:t>
            </a:r>
            <a:r>
              <a:rPr lang="en-US" b="1" dirty="0" smtClean="0"/>
              <a:t>activities </a:t>
            </a:r>
            <a:r>
              <a:rPr lang="en-US" b="1" dirty="0"/>
              <a:t>in </a:t>
            </a:r>
            <a:r>
              <a:rPr lang="en-US" b="1" dirty="0" smtClean="0"/>
              <a:t>20</a:t>
            </a:r>
            <a:r>
              <a:rPr lang="sr-Latn-RS" b="1" dirty="0" smtClean="0"/>
              <a:t>20</a:t>
            </a:r>
            <a:r>
              <a:rPr lang="sk-SK" b="1" dirty="0"/>
              <a:t/>
            </a:r>
            <a:br>
              <a:rPr lang="sk-SK" b="1" dirty="0"/>
            </a:br>
            <a:endParaRPr lang="sk-SK" sz="2700" dirty="0">
              <a:solidFill>
                <a:srgbClr val="002060"/>
              </a:solidFill>
            </a:endParaRPr>
          </a:p>
        </p:txBody>
      </p:sp>
      <p:sp>
        <p:nvSpPr>
          <p:cNvPr id="7" name="BlokTextu 6"/>
          <p:cNvSpPr txBox="1"/>
          <p:nvPr/>
        </p:nvSpPr>
        <p:spPr>
          <a:xfrm>
            <a:off x="654718" y="5034643"/>
            <a:ext cx="76328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000" dirty="0" smtClean="0"/>
              <a:t>Dijana Štrbac, </a:t>
            </a:r>
            <a:r>
              <a:rPr lang="en-GB" sz="2000" dirty="0" err="1" smtClean="0"/>
              <a:t>Jaroslava</a:t>
            </a:r>
            <a:r>
              <a:rPr lang="en-GB" sz="2000" dirty="0"/>
              <a:t> </a:t>
            </a:r>
            <a:r>
              <a:rPr lang="en-GB" sz="2000" dirty="0" err="1"/>
              <a:t>Szüdi</a:t>
            </a:r>
            <a:r>
              <a:rPr lang="en-GB" sz="2000"/>
              <a:t> </a:t>
            </a:r>
            <a:endParaRPr lang="en-GB" sz="2000" dirty="0" smtClean="0"/>
          </a:p>
          <a:p>
            <a:pPr algn="ctr"/>
            <a:r>
              <a:rPr lang="sk-SK" sz="2000" dirty="0" smtClean="0"/>
              <a:t>PA7 Support team</a:t>
            </a:r>
            <a:endParaRPr lang="sk-SK" sz="2000" dirty="0"/>
          </a:p>
        </p:txBody>
      </p:sp>
      <p:pic>
        <p:nvPicPr>
          <p:cNvPr id="3" name="Picture 2" descr="New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7"/>
          <a:stretch/>
        </p:blipFill>
        <p:spPr bwMode="auto">
          <a:xfrm>
            <a:off x="0" y="-34896"/>
            <a:ext cx="9085095" cy="358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698" y="5966877"/>
            <a:ext cx="7254869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70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22115"/>
          </a:xfrm>
        </p:spPr>
        <p:txBody>
          <a:bodyPr>
            <a:normAutofit/>
          </a:bodyPr>
          <a:lstStyle/>
          <a:p>
            <a:r>
              <a:rPr lang="de-DE" dirty="0"/>
              <a:t> </a:t>
            </a:r>
          </a:p>
        </p:txBody>
      </p:sp>
      <p:sp>
        <p:nvSpPr>
          <p:cNvPr id="3" name="AutoShape 4" descr="https://scontent-frt3-1.xx.fbcdn.net/hphotos-xfa1/v/t1.0-9/11755727_984578824927611_2577377888710507313_n.jpg?oh=b85bfb6fe8b6dae72635a17282caaa30&amp;oe=56C3189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4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283968" y="6585128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800" kern="0" dirty="0">
                <a:solidFill>
                  <a:srgbClr val="000000"/>
                </a:solidFill>
                <a:cs typeface="Arial"/>
                <a:sym typeface="Arial"/>
              </a:rPr>
              <a:t>Co-financed by the European Union</a:t>
            </a:r>
            <a:endParaRPr lang="en-GB" sz="8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pic>
        <p:nvPicPr>
          <p:cNvPr id="11" name="Bild 2" descr="European-Union-Flag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129" y="6178792"/>
            <a:ext cx="504825" cy="3333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hteck 9"/>
          <p:cNvSpPr/>
          <p:nvPr/>
        </p:nvSpPr>
        <p:spPr>
          <a:xfrm>
            <a:off x="295449" y="274637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Objectives</a:t>
            </a:r>
            <a:r>
              <a:rPr lang="sk-SK" sz="2800" b="1" kern="0" dirty="0">
                <a:solidFill>
                  <a:srgbClr val="7030A0"/>
                </a:solidFill>
                <a:cs typeface="Arial"/>
                <a:sym typeface="Arial"/>
              </a:rPr>
              <a:t> and </a:t>
            </a:r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Priorities</a:t>
            </a:r>
            <a:endParaRPr lang="en-US" sz="2800" b="1" kern="0" dirty="0">
              <a:solidFill>
                <a:srgbClr val="7030A0"/>
              </a:solidFill>
              <a:cs typeface="Arial"/>
              <a:sym typeface="Arial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0" y="941630"/>
            <a:ext cx="9144000" cy="74581"/>
          </a:xfrm>
          <a:prstGeom prst="rect">
            <a:avLst/>
          </a:prstGeom>
          <a:solidFill>
            <a:srgbClr val="7030A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kern="0">
              <a:solidFill>
                <a:srgbClr val="000000"/>
              </a:solidFill>
              <a:latin typeface="Times New Roman" pitchFamily="18" charset="0"/>
              <a:cs typeface="Arial"/>
              <a:sym typeface="Arial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155575" y="1208539"/>
            <a:ext cx="87410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1400" kern="0" dirty="0">
              <a:solidFill>
                <a:srgbClr val="000000"/>
              </a:solidFill>
              <a:cs typeface="Arial"/>
              <a:sym typeface="Arial"/>
            </a:endParaRPr>
          </a:p>
          <a:p>
            <a:endParaRPr lang="sk-SK" sz="1400" kern="0" dirty="0">
              <a:solidFill>
                <a:srgbClr val="000000"/>
              </a:solidFill>
              <a:cs typeface="Arial"/>
              <a:sym typeface="Arial"/>
            </a:endParaRPr>
          </a:p>
          <a:p>
            <a:endParaRPr lang="sk-SK" sz="1400" kern="0" dirty="0">
              <a:solidFill>
                <a:srgbClr val="000000"/>
              </a:solidFill>
              <a:cs typeface="Arial"/>
              <a:sym typeface="Arial"/>
            </a:endParaRPr>
          </a:p>
          <a:p>
            <a:endParaRPr lang="sk-SK" sz="14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10" name="BlokTextu 9"/>
          <p:cNvSpPr txBox="1"/>
          <p:nvPr/>
        </p:nvSpPr>
        <p:spPr>
          <a:xfrm>
            <a:off x="269776" y="1208539"/>
            <a:ext cx="8874224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k-SK" b="1" kern="0" dirty="0">
                <a:solidFill>
                  <a:srgbClr val="1F497D"/>
                </a:solidFill>
                <a:cs typeface="Arial"/>
                <a:sym typeface="Arial"/>
              </a:rPr>
              <a:t>Project duration: </a:t>
            </a:r>
            <a:r>
              <a:rPr lang="sk-SK" kern="0" dirty="0">
                <a:solidFill>
                  <a:srgbClr val="1F497D"/>
                </a:solidFill>
                <a:cs typeface="Arial"/>
                <a:sym typeface="Arial"/>
              </a:rPr>
              <a:t>	</a:t>
            </a:r>
            <a:r>
              <a:rPr lang="sk-SK" kern="0" dirty="0" smtClean="0">
                <a:solidFill>
                  <a:srgbClr val="1F497D"/>
                </a:solidFill>
                <a:cs typeface="Arial"/>
                <a:sym typeface="Arial"/>
              </a:rPr>
              <a:t>01/2020 </a:t>
            </a:r>
            <a:r>
              <a:rPr lang="sk-SK" kern="0" dirty="0">
                <a:solidFill>
                  <a:srgbClr val="1F497D"/>
                </a:solidFill>
                <a:cs typeface="Arial"/>
                <a:sym typeface="Arial"/>
              </a:rPr>
              <a:t>– </a:t>
            </a:r>
            <a:r>
              <a:rPr lang="sk-SK" kern="0" dirty="0" smtClean="0">
                <a:solidFill>
                  <a:srgbClr val="1F497D"/>
                </a:solidFill>
                <a:cs typeface="Arial"/>
                <a:sym typeface="Arial"/>
              </a:rPr>
              <a:t>12/2022 </a:t>
            </a:r>
            <a:r>
              <a:rPr lang="sk-SK" b="1" kern="0" dirty="0">
                <a:solidFill>
                  <a:srgbClr val="1F497D"/>
                </a:solidFill>
                <a:cs typeface="Arial"/>
                <a:sym typeface="Arial"/>
              </a:rPr>
              <a:t>(36 months)</a:t>
            </a:r>
          </a:p>
          <a:p>
            <a:pPr>
              <a:lnSpc>
                <a:spcPct val="150000"/>
              </a:lnSpc>
            </a:pPr>
            <a:r>
              <a:rPr lang="sk-SK" b="1" kern="0" dirty="0">
                <a:solidFill>
                  <a:srgbClr val="1F497D"/>
                </a:solidFill>
                <a:cs typeface="Arial"/>
                <a:sym typeface="Arial"/>
              </a:rPr>
              <a:t>DTP Priority: </a:t>
            </a:r>
            <a:r>
              <a:rPr lang="sk-SK" kern="0" dirty="0">
                <a:solidFill>
                  <a:srgbClr val="1F497D"/>
                </a:solidFill>
                <a:cs typeface="Arial"/>
                <a:sym typeface="Arial"/>
              </a:rPr>
              <a:t>		</a:t>
            </a:r>
            <a:r>
              <a:rPr lang="en-US" kern="0" dirty="0">
                <a:solidFill>
                  <a:srgbClr val="1F497D"/>
                </a:solidFill>
                <a:cs typeface="Arial"/>
                <a:sym typeface="Arial"/>
              </a:rPr>
              <a:t>PA4. Well governed Danube Region</a:t>
            </a:r>
            <a:endParaRPr lang="sk-SK" kern="0" dirty="0">
              <a:solidFill>
                <a:srgbClr val="1F497D"/>
              </a:solidFill>
              <a:cs typeface="Arial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sk-SK" b="1" kern="0" dirty="0">
                <a:solidFill>
                  <a:srgbClr val="1F497D"/>
                </a:solidFill>
                <a:cs typeface="Arial"/>
                <a:sym typeface="Arial"/>
              </a:rPr>
              <a:t>DTP </a:t>
            </a:r>
            <a:r>
              <a:rPr lang="sk-SK" b="1" kern="0" dirty="0" err="1">
                <a:solidFill>
                  <a:srgbClr val="1F497D"/>
                </a:solidFill>
                <a:cs typeface="Arial"/>
                <a:sym typeface="Arial"/>
              </a:rPr>
              <a:t>Specific</a:t>
            </a:r>
            <a:r>
              <a:rPr lang="sk-SK" b="1" kern="0" dirty="0">
                <a:solidFill>
                  <a:srgbClr val="1F497D"/>
                </a:solidFill>
                <a:cs typeface="Arial"/>
                <a:sym typeface="Arial"/>
              </a:rPr>
              <a:t> </a:t>
            </a:r>
            <a:r>
              <a:rPr lang="sk-SK" b="1" kern="0" dirty="0" err="1">
                <a:solidFill>
                  <a:srgbClr val="1F497D"/>
                </a:solidFill>
                <a:cs typeface="Arial"/>
                <a:sym typeface="Arial"/>
              </a:rPr>
              <a:t>Objective</a:t>
            </a:r>
            <a:r>
              <a:rPr lang="sk-SK" b="1" kern="0" dirty="0">
                <a:solidFill>
                  <a:srgbClr val="1F497D"/>
                </a:solidFill>
                <a:cs typeface="Arial"/>
                <a:sym typeface="Arial"/>
              </a:rPr>
              <a:t>: </a:t>
            </a:r>
            <a:r>
              <a:rPr lang="sk-SK" kern="0" dirty="0">
                <a:solidFill>
                  <a:srgbClr val="1F497D"/>
                </a:solidFill>
                <a:cs typeface="Arial"/>
                <a:sym typeface="Arial"/>
              </a:rPr>
              <a:t>	</a:t>
            </a:r>
            <a:r>
              <a:rPr lang="en-US" kern="0" dirty="0">
                <a:solidFill>
                  <a:srgbClr val="1F497D"/>
                </a:solidFill>
                <a:cs typeface="Arial"/>
                <a:sym typeface="Arial"/>
              </a:rPr>
              <a:t>SO4.2 Support to the Governance and </a:t>
            </a:r>
            <a:r>
              <a:rPr lang="en-US" kern="0" dirty="0" err="1">
                <a:solidFill>
                  <a:srgbClr val="1F497D"/>
                </a:solidFill>
                <a:cs typeface="Arial"/>
                <a:sym typeface="Arial"/>
              </a:rPr>
              <a:t>Implem</a:t>
            </a:r>
            <a:r>
              <a:rPr lang="sr-Latn-RS" kern="0" dirty="0">
                <a:solidFill>
                  <a:srgbClr val="1F497D"/>
                </a:solidFill>
                <a:cs typeface="Arial"/>
                <a:sym typeface="Arial"/>
              </a:rPr>
              <a:t>e</a:t>
            </a:r>
            <a:r>
              <a:rPr lang="en-US" kern="0" dirty="0" err="1">
                <a:solidFill>
                  <a:srgbClr val="1F497D"/>
                </a:solidFill>
                <a:cs typeface="Arial"/>
                <a:sym typeface="Arial"/>
              </a:rPr>
              <a:t>ntation</a:t>
            </a:r>
            <a:r>
              <a:rPr lang="en-US" kern="0" dirty="0">
                <a:solidFill>
                  <a:srgbClr val="1F497D"/>
                </a:solidFill>
                <a:cs typeface="Arial"/>
                <a:sym typeface="Arial"/>
              </a:rPr>
              <a:t> </a:t>
            </a:r>
            <a:endParaRPr lang="sk-SK" kern="0" dirty="0">
              <a:solidFill>
                <a:srgbClr val="1F497D"/>
              </a:solidFill>
              <a:cs typeface="Arial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sk-SK" kern="0" dirty="0">
                <a:solidFill>
                  <a:srgbClr val="1F497D"/>
                </a:solidFill>
                <a:cs typeface="Arial"/>
                <a:sym typeface="Arial"/>
              </a:rPr>
              <a:t>			</a:t>
            </a:r>
            <a:r>
              <a:rPr lang="en-US" kern="0" dirty="0">
                <a:solidFill>
                  <a:srgbClr val="1F497D"/>
                </a:solidFill>
                <a:cs typeface="Arial"/>
                <a:sym typeface="Arial"/>
              </a:rPr>
              <a:t>of the EUSDR</a:t>
            </a:r>
            <a:endParaRPr lang="sk-SK" kern="0" dirty="0">
              <a:solidFill>
                <a:srgbClr val="1F497D"/>
              </a:solidFill>
              <a:cs typeface="Arial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sk-SK" b="1" kern="0" dirty="0">
                <a:solidFill>
                  <a:srgbClr val="1F497D"/>
                </a:solidFill>
                <a:cs typeface="Arial"/>
                <a:sym typeface="Arial"/>
              </a:rPr>
              <a:t>Project partners:</a:t>
            </a:r>
            <a:r>
              <a:rPr lang="sk-SK" kern="0" dirty="0">
                <a:solidFill>
                  <a:srgbClr val="1F497D"/>
                </a:solidFill>
                <a:cs typeface="Arial"/>
                <a:sym typeface="Arial"/>
              </a:rPr>
              <a:t>	</a:t>
            </a:r>
            <a:r>
              <a:rPr lang="en-US" kern="0" dirty="0">
                <a:solidFill>
                  <a:srgbClr val="1F497D"/>
                </a:solidFill>
                <a:cs typeface="Arial"/>
                <a:sym typeface="Arial"/>
              </a:rPr>
              <a:t>Slovak Centre of Scientific and Technical Information </a:t>
            </a:r>
            <a:r>
              <a:rPr lang="sk-SK" kern="0" dirty="0" smtClean="0">
                <a:solidFill>
                  <a:srgbClr val="1F497D"/>
                </a:solidFill>
                <a:cs typeface="Arial"/>
                <a:sym typeface="Arial"/>
              </a:rPr>
              <a:t>(</a:t>
            </a:r>
            <a:r>
              <a:rPr lang="sk-SK" kern="0" dirty="0">
                <a:solidFill>
                  <a:srgbClr val="1F497D"/>
                </a:solidFill>
                <a:cs typeface="Arial"/>
                <a:sym typeface="Arial"/>
              </a:rPr>
              <a:t>SK</a:t>
            </a:r>
            <a:r>
              <a:rPr lang="sk-SK" kern="0" dirty="0" smtClean="0">
                <a:solidFill>
                  <a:srgbClr val="1F497D"/>
                </a:solidFill>
                <a:cs typeface="Arial"/>
                <a:sym typeface="Arial"/>
              </a:rPr>
              <a:t>)</a:t>
            </a:r>
            <a:endParaRPr lang="sk-SK" kern="0" dirty="0">
              <a:solidFill>
                <a:srgbClr val="1F497D"/>
              </a:solidFill>
              <a:cs typeface="Arial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sk-SK" kern="0" dirty="0">
                <a:solidFill>
                  <a:srgbClr val="1F497D"/>
                </a:solidFill>
                <a:cs typeface="Arial"/>
                <a:sym typeface="Arial"/>
              </a:rPr>
              <a:t>			University of Belgrade (RS</a:t>
            </a:r>
            <a:r>
              <a:rPr lang="sk-SK" kern="0" dirty="0" smtClean="0">
                <a:solidFill>
                  <a:srgbClr val="1F497D"/>
                </a:solidFill>
                <a:cs typeface="Arial"/>
                <a:sym typeface="Arial"/>
              </a:rPr>
              <a:t>)</a:t>
            </a:r>
            <a:endParaRPr lang="sk-SK" sz="2000" b="1" kern="0" dirty="0">
              <a:solidFill>
                <a:srgbClr val="CC0099"/>
              </a:solidFill>
              <a:cs typeface="Arial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sk-SK" sz="2000" b="1" u="sng" kern="0" dirty="0" err="1">
                <a:solidFill>
                  <a:srgbClr val="CC0099"/>
                </a:solidFill>
                <a:cs typeface="Arial"/>
                <a:sym typeface="Arial"/>
              </a:rPr>
              <a:t>Main</a:t>
            </a:r>
            <a:r>
              <a:rPr lang="sk-SK" sz="2000" b="1" u="sng" kern="0" dirty="0">
                <a:solidFill>
                  <a:srgbClr val="CC0099"/>
                </a:solidFill>
                <a:cs typeface="Arial"/>
                <a:sym typeface="Arial"/>
              </a:rPr>
              <a:t> </a:t>
            </a:r>
            <a:r>
              <a:rPr lang="sk-SK" sz="2000" b="1" u="sng" kern="0" dirty="0" err="1">
                <a:solidFill>
                  <a:srgbClr val="CC0099"/>
                </a:solidFill>
                <a:cs typeface="Arial"/>
                <a:sym typeface="Arial"/>
              </a:rPr>
              <a:t>aim</a:t>
            </a:r>
            <a:r>
              <a:rPr lang="sk-SK" sz="2000" b="1" u="sng" kern="0" dirty="0">
                <a:solidFill>
                  <a:srgbClr val="CC0099"/>
                </a:solidFill>
                <a:cs typeface="Arial"/>
                <a:sym typeface="Arial"/>
              </a:rPr>
              <a:t> </a:t>
            </a:r>
            <a:r>
              <a:rPr lang="sk-SK" sz="2000" b="1" u="sng" kern="0" dirty="0" err="1">
                <a:solidFill>
                  <a:srgbClr val="CC0099"/>
                </a:solidFill>
                <a:cs typeface="Arial"/>
                <a:sym typeface="Arial"/>
              </a:rPr>
              <a:t>according</a:t>
            </a:r>
            <a:r>
              <a:rPr lang="sk-SK" sz="2000" b="1" u="sng" kern="0" dirty="0">
                <a:solidFill>
                  <a:srgbClr val="CC0099"/>
                </a:solidFill>
                <a:cs typeface="Arial"/>
                <a:sym typeface="Arial"/>
              </a:rPr>
              <a:t> to </a:t>
            </a:r>
            <a:r>
              <a:rPr lang="sk-SK" sz="2000" b="1" u="sng" kern="0" dirty="0" err="1">
                <a:solidFill>
                  <a:srgbClr val="CC0099"/>
                </a:solidFill>
                <a:cs typeface="Arial"/>
                <a:sym typeface="Arial"/>
              </a:rPr>
              <a:t>the</a:t>
            </a:r>
            <a:r>
              <a:rPr lang="sk-SK" sz="2000" b="1" u="sng" kern="0" dirty="0">
                <a:solidFill>
                  <a:srgbClr val="CC0099"/>
                </a:solidFill>
                <a:cs typeface="Arial"/>
                <a:sym typeface="Arial"/>
              </a:rPr>
              <a:t> </a:t>
            </a:r>
            <a:r>
              <a:rPr lang="sk-SK" sz="2000" b="1" u="sng" kern="0" dirty="0" err="1">
                <a:solidFill>
                  <a:srgbClr val="CC0099"/>
                </a:solidFill>
                <a:cs typeface="Arial"/>
                <a:sym typeface="Arial"/>
              </a:rPr>
              <a:t>Call</a:t>
            </a:r>
            <a:r>
              <a:rPr lang="sk-SK" sz="2000" b="1" u="sng" kern="0" dirty="0">
                <a:solidFill>
                  <a:srgbClr val="CC0099"/>
                </a:solidFill>
                <a:cs typeface="Arial"/>
                <a:sym typeface="Arial"/>
              </a:rPr>
              <a:t> </a:t>
            </a:r>
            <a:r>
              <a:rPr lang="sk-SK" sz="2000" b="1" u="sng" kern="0" dirty="0" err="1">
                <a:solidFill>
                  <a:srgbClr val="CC0099"/>
                </a:solidFill>
                <a:cs typeface="Arial"/>
                <a:sym typeface="Arial"/>
              </a:rPr>
              <a:t>announcement</a:t>
            </a:r>
            <a:r>
              <a:rPr lang="sk-SK" sz="2000" b="1" u="sng" kern="0" dirty="0">
                <a:solidFill>
                  <a:srgbClr val="CC0099"/>
                </a:solidFill>
                <a:cs typeface="Arial"/>
                <a:sym typeface="Arial"/>
              </a:rPr>
              <a:t>:</a:t>
            </a:r>
            <a:endParaRPr lang="sk-SK" u="sng" kern="0" dirty="0">
              <a:solidFill>
                <a:srgbClr val="000000"/>
              </a:solidFill>
              <a:cs typeface="Arial"/>
              <a:sym typeface="Arial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b="1" kern="0" dirty="0">
                <a:solidFill>
                  <a:srgbClr val="000000"/>
                </a:solidFill>
                <a:cs typeface="Arial"/>
                <a:sym typeface="Arial"/>
              </a:rPr>
              <a:t>„</a:t>
            </a:r>
            <a:r>
              <a:rPr lang="en-US" b="1" kern="0" dirty="0">
                <a:solidFill>
                  <a:srgbClr val="000000"/>
                </a:solidFill>
                <a:cs typeface="Arial"/>
                <a:sym typeface="Arial"/>
              </a:rPr>
              <a:t>improving the governance system and the capabilities and capacities of public institutions and key actors involved in complex transnational project development to implement the EUSDR in a more effective way</a:t>
            </a:r>
            <a:r>
              <a:rPr lang="sk-SK" b="1" kern="0" dirty="0">
                <a:solidFill>
                  <a:srgbClr val="000000"/>
                </a:solidFill>
                <a:cs typeface="Arial"/>
                <a:sym typeface="Arial"/>
              </a:rPr>
              <a:t>“</a:t>
            </a:r>
            <a:endParaRPr lang="sk-SK" b="1" kern="0" dirty="0">
              <a:solidFill>
                <a:srgbClr val="1F497D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514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22115"/>
          </a:xfrm>
        </p:spPr>
        <p:txBody>
          <a:bodyPr>
            <a:normAutofit/>
          </a:bodyPr>
          <a:lstStyle/>
          <a:p>
            <a:r>
              <a:rPr lang="de-DE" dirty="0"/>
              <a:t> </a:t>
            </a:r>
          </a:p>
        </p:txBody>
      </p:sp>
      <p:sp>
        <p:nvSpPr>
          <p:cNvPr id="3" name="AutoShape 4" descr="https://scontent-frt3-1.xx.fbcdn.net/hphotos-xfa1/v/t1.0-9/11755727_984578824927611_2577377888710507313_n.jpg?oh=b85bfb6fe8b6dae72635a17282caaa30&amp;oe=56C3189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4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283968" y="6585128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800" kern="0" dirty="0">
                <a:solidFill>
                  <a:srgbClr val="000000"/>
                </a:solidFill>
                <a:cs typeface="Arial"/>
                <a:sym typeface="Arial"/>
              </a:rPr>
              <a:t>Co-financed by the European Union</a:t>
            </a:r>
            <a:endParaRPr lang="en-GB" sz="8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pic>
        <p:nvPicPr>
          <p:cNvPr id="11" name="Bild 2" descr="European-Union-Flag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129" y="6178792"/>
            <a:ext cx="504825" cy="3333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hteck 9"/>
          <p:cNvSpPr/>
          <p:nvPr/>
        </p:nvSpPr>
        <p:spPr>
          <a:xfrm>
            <a:off x="295449" y="274637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Methodological</a:t>
            </a:r>
            <a:r>
              <a:rPr lang="sk-SK" sz="2800" b="1" kern="0" dirty="0">
                <a:solidFill>
                  <a:srgbClr val="7030A0"/>
                </a:solidFill>
                <a:cs typeface="Arial"/>
                <a:sym typeface="Arial"/>
              </a:rPr>
              <a:t> </a:t>
            </a:r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Approach</a:t>
            </a:r>
            <a:endParaRPr lang="en-US" sz="2800" b="1" kern="0" dirty="0">
              <a:solidFill>
                <a:srgbClr val="7030A0"/>
              </a:solidFill>
              <a:cs typeface="Arial"/>
              <a:sym typeface="Arial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0" y="935129"/>
            <a:ext cx="9144000" cy="74581"/>
          </a:xfrm>
          <a:prstGeom prst="rect">
            <a:avLst/>
          </a:prstGeom>
          <a:solidFill>
            <a:srgbClr val="7030A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kern="0">
              <a:solidFill>
                <a:srgbClr val="000000"/>
              </a:solidFill>
              <a:latin typeface="Times New Roman" pitchFamily="18" charset="0"/>
              <a:cs typeface="Arial"/>
              <a:sym typeface="Arial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307975" y="1129296"/>
            <a:ext cx="8510983" cy="5373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buClr>
                <a:srgbClr val="727CA3"/>
              </a:buClr>
              <a:buSzPct val="76000"/>
            </a:pPr>
            <a:r>
              <a:rPr lang="sk-SK" sz="2000" b="1" u="sng" dirty="0">
                <a:solidFill>
                  <a:srgbClr val="CC0099"/>
                </a:solidFill>
                <a:cs typeface="Calibri" pitchFamily="34" charset="0"/>
                <a:sym typeface="Arial"/>
              </a:rPr>
              <a:t>M</a:t>
            </a:r>
            <a:r>
              <a:rPr lang="en-US" sz="2000" b="1" u="sng" dirty="0" err="1">
                <a:solidFill>
                  <a:srgbClr val="CC0099"/>
                </a:solidFill>
                <a:cs typeface="Calibri" pitchFamily="34" charset="0"/>
                <a:sym typeface="Arial"/>
              </a:rPr>
              <a:t>ain</a:t>
            </a:r>
            <a:r>
              <a:rPr lang="en-US" sz="2000" b="1" u="sng" dirty="0">
                <a:solidFill>
                  <a:srgbClr val="CC0099"/>
                </a:solidFill>
                <a:cs typeface="Calibri" pitchFamily="34" charset="0"/>
                <a:sym typeface="Arial"/>
              </a:rPr>
              <a:t> objective of the project</a:t>
            </a:r>
            <a:r>
              <a:rPr lang="sk-SK" sz="2000" b="1" u="sng" dirty="0">
                <a:solidFill>
                  <a:srgbClr val="CC0099"/>
                </a:solidFill>
                <a:cs typeface="Calibri" pitchFamily="34" charset="0"/>
                <a:sym typeface="Arial"/>
              </a:rPr>
              <a:t>: </a:t>
            </a:r>
            <a:r>
              <a:rPr lang="en-US" sz="2000" i="1" dirty="0">
                <a:solidFill>
                  <a:srgbClr val="1F497D"/>
                </a:solidFill>
                <a:cs typeface="Calibri" pitchFamily="34" charset="0"/>
                <a:sym typeface="Arial"/>
              </a:rPr>
              <a:t>"to ensure the implementation of a stable and effective governance system for </a:t>
            </a:r>
            <a:r>
              <a:rPr lang="sr-Latn-RS" sz="2000" i="1" dirty="0" smtClean="0">
                <a:solidFill>
                  <a:srgbClr val="1F497D"/>
                </a:solidFill>
                <a:cs typeface="Calibri" pitchFamily="34" charset="0"/>
                <a:sym typeface="Arial"/>
              </a:rPr>
              <a:t>EUSDR </a:t>
            </a:r>
            <a:r>
              <a:rPr lang="en-US" sz="2000" i="1" dirty="0" smtClean="0">
                <a:solidFill>
                  <a:srgbClr val="1F497D"/>
                </a:solidFill>
                <a:cs typeface="Calibri" pitchFamily="34" charset="0"/>
                <a:sym typeface="Arial"/>
              </a:rPr>
              <a:t>PA7</a:t>
            </a:r>
            <a:r>
              <a:rPr lang="sr-Latn-RS" sz="2000" i="1" dirty="0" smtClean="0">
                <a:solidFill>
                  <a:srgbClr val="1F497D"/>
                </a:solidFill>
                <a:cs typeface="Calibri" pitchFamily="34" charset="0"/>
                <a:sym typeface="Arial"/>
              </a:rPr>
              <a:t>“</a:t>
            </a:r>
            <a:endParaRPr lang="sk-SK" sz="2000" i="1" dirty="0">
              <a:solidFill>
                <a:srgbClr val="1F497D"/>
              </a:solidFill>
              <a:cs typeface="Calibri" pitchFamily="34" charset="0"/>
              <a:sym typeface="Arial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Clr>
                <a:srgbClr val="727CA3"/>
              </a:buClr>
              <a:buSzPct val="76000"/>
            </a:pPr>
            <a:r>
              <a:rPr lang="sk-SK" sz="2000" b="1" u="sng" dirty="0">
                <a:solidFill>
                  <a:srgbClr val="CC0099"/>
                </a:solidFill>
                <a:cs typeface="Calibri" pitchFamily="34" charset="0"/>
                <a:sym typeface="Arial"/>
              </a:rPr>
              <a:t>S</a:t>
            </a:r>
            <a:r>
              <a:rPr lang="en-US" sz="2000" b="1" u="sng" dirty="0" err="1" smtClean="0">
                <a:solidFill>
                  <a:srgbClr val="CC0099"/>
                </a:solidFill>
                <a:cs typeface="Calibri" pitchFamily="34" charset="0"/>
                <a:sym typeface="Arial"/>
              </a:rPr>
              <a:t>pecific</a:t>
            </a:r>
            <a:r>
              <a:rPr lang="en-US" sz="2000" b="1" u="sng" dirty="0" smtClean="0">
                <a:solidFill>
                  <a:srgbClr val="CC0099"/>
                </a:solidFill>
                <a:cs typeface="Calibri" pitchFamily="34" charset="0"/>
                <a:sym typeface="Arial"/>
              </a:rPr>
              <a:t> </a:t>
            </a:r>
            <a:r>
              <a:rPr lang="en-US" sz="2000" b="1" u="sng" dirty="0">
                <a:solidFill>
                  <a:srgbClr val="CC0099"/>
                </a:solidFill>
                <a:cs typeface="Calibri" pitchFamily="34" charset="0"/>
                <a:sym typeface="Arial"/>
              </a:rPr>
              <a:t>objectives:</a:t>
            </a:r>
          </a:p>
          <a:p>
            <a:pPr marL="788670" lvl="1" indent="-514350">
              <a:spcBef>
                <a:spcPts val="500"/>
              </a:spcBef>
              <a:buClr>
                <a:srgbClr val="9FB8CD"/>
              </a:buClr>
              <a:buSzPct val="76000"/>
              <a:buFont typeface="+mj-lt"/>
              <a:buAutoNum type="romanUcPeriod"/>
            </a:pPr>
            <a:r>
              <a:rPr lang="en-US" sz="2000" b="1" dirty="0">
                <a:solidFill>
                  <a:srgbClr val="1F497D"/>
                </a:solidFill>
                <a:cs typeface="Calibri" pitchFamily="34" charset="0"/>
                <a:sym typeface="Arial"/>
              </a:rPr>
              <a:t>to support the SG </a:t>
            </a:r>
            <a:r>
              <a:rPr lang="en-US" sz="2000" dirty="0">
                <a:solidFill>
                  <a:srgbClr val="1F497D"/>
                </a:solidFill>
                <a:cs typeface="Calibri" pitchFamily="34" charset="0"/>
                <a:sym typeface="Arial"/>
              </a:rPr>
              <a:t>in implementing </a:t>
            </a:r>
            <a:r>
              <a:rPr lang="en-US" sz="2000" dirty="0" smtClean="0">
                <a:solidFill>
                  <a:srgbClr val="1F497D"/>
                </a:solidFill>
                <a:cs typeface="Calibri" pitchFamily="34" charset="0"/>
                <a:sym typeface="Arial"/>
              </a:rPr>
              <a:t>EUSDR</a:t>
            </a:r>
            <a:r>
              <a:rPr lang="sr-Latn-RS" sz="2000" dirty="0" smtClean="0">
                <a:solidFill>
                  <a:srgbClr val="1F497D"/>
                </a:solidFill>
                <a:cs typeface="Calibri" pitchFamily="34" charset="0"/>
                <a:sym typeface="Arial"/>
              </a:rPr>
              <a:t> PA7</a:t>
            </a:r>
            <a:endParaRPr lang="en-US" sz="2000" dirty="0">
              <a:solidFill>
                <a:srgbClr val="1F497D"/>
              </a:solidFill>
              <a:cs typeface="Calibri" pitchFamily="34" charset="0"/>
              <a:sym typeface="Arial"/>
            </a:endParaRPr>
          </a:p>
          <a:p>
            <a:pPr marL="788670" lvl="1" indent="-514350">
              <a:spcBef>
                <a:spcPts val="500"/>
              </a:spcBef>
              <a:buClr>
                <a:srgbClr val="9FB8CD"/>
              </a:buClr>
              <a:buSzPct val="76000"/>
              <a:buFont typeface="+mj-lt"/>
              <a:buAutoNum type="romanUcPeriod"/>
            </a:pPr>
            <a:r>
              <a:rPr lang="sr-Latn-RS" sz="2000" b="1" dirty="0" smtClean="0">
                <a:solidFill>
                  <a:srgbClr val="1F497D"/>
                </a:solidFill>
                <a:cs typeface="Calibri" pitchFamily="34" charset="0"/>
                <a:sym typeface="Arial"/>
              </a:rPr>
              <a:t>t</a:t>
            </a:r>
            <a:r>
              <a:rPr lang="en-US" sz="2000" b="1" dirty="0" smtClean="0">
                <a:solidFill>
                  <a:srgbClr val="1F497D"/>
                </a:solidFill>
                <a:cs typeface="Calibri" pitchFamily="34" charset="0"/>
                <a:sym typeface="Arial"/>
              </a:rPr>
              <a:t>o </a:t>
            </a:r>
            <a:r>
              <a:rPr lang="en-US" sz="2000" b="1" dirty="0">
                <a:solidFill>
                  <a:srgbClr val="1F497D"/>
                </a:solidFill>
                <a:cs typeface="Calibri" pitchFamily="34" charset="0"/>
                <a:sym typeface="Arial"/>
              </a:rPr>
              <a:t>support policy development and </a:t>
            </a:r>
            <a:r>
              <a:rPr lang="en-US" sz="2000" b="1" dirty="0" smtClean="0">
                <a:solidFill>
                  <a:srgbClr val="1F497D"/>
                </a:solidFill>
                <a:cs typeface="Calibri" pitchFamily="34" charset="0"/>
                <a:sym typeface="Arial"/>
              </a:rPr>
              <a:t>policy</a:t>
            </a:r>
            <a:r>
              <a:rPr lang="sr-Latn-RS" sz="2000" b="1" dirty="0" smtClean="0">
                <a:solidFill>
                  <a:srgbClr val="1F497D"/>
                </a:solidFill>
                <a:cs typeface="Calibri" pitchFamily="34" charset="0"/>
                <a:sym typeface="Arial"/>
              </a:rPr>
              <a:t> </a:t>
            </a:r>
            <a:r>
              <a:rPr lang="en-US" sz="2000" b="1" dirty="0" smtClean="0">
                <a:solidFill>
                  <a:srgbClr val="1F497D"/>
                </a:solidFill>
                <a:cs typeface="Calibri" pitchFamily="34" charset="0"/>
                <a:sym typeface="Arial"/>
              </a:rPr>
              <a:t>initiatives </a:t>
            </a:r>
            <a:r>
              <a:rPr lang="en-US" sz="2000" dirty="0">
                <a:solidFill>
                  <a:srgbClr val="1F497D"/>
                </a:solidFill>
                <a:cs typeface="Calibri" pitchFamily="34" charset="0"/>
                <a:sym typeface="Arial"/>
              </a:rPr>
              <a:t>as well as usage of cutting </a:t>
            </a:r>
            <a:r>
              <a:rPr lang="en-US" sz="2000" dirty="0" smtClean="0">
                <a:solidFill>
                  <a:srgbClr val="1F497D"/>
                </a:solidFill>
                <a:cs typeface="Calibri" pitchFamily="34" charset="0"/>
                <a:sym typeface="Arial"/>
              </a:rPr>
              <a:t>edge</a:t>
            </a:r>
            <a:r>
              <a:rPr lang="sr-Latn-RS" sz="2000" dirty="0" smtClean="0">
                <a:solidFill>
                  <a:srgbClr val="1F497D"/>
                </a:solidFill>
                <a:cs typeface="Calibri" pitchFamily="34" charset="0"/>
                <a:sym typeface="Arial"/>
              </a:rPr>
              <a:t> </a:t>
            </a:r>
            <a:r>
              <a:rPr lang="en-US" sz="2000" dirty="0" smtClean="0">
                <a:solidFill>
                  <a:srgbClr val="1F497D"/>
                </a:solidFill>
                <a:cs typeface="Calibri" pitchFamily="34" charset="0"/>
                <a:sym typeface="Arial"/>
              </a:rPr>
              <a:t>knowledge </a:t>
            </a:r>
            <a:r>
              <a:rPr lang="en-US" sz="2000" dirty="0">
                <a:solidFill>
                  <a:srgbClr val="1F497D"/>
                </a:solidFill>
                <a:cs typeface="Calibri" pitchFamily="34" charset="0"/>
                <a:sym typeface="Arial"/>
              </a:rPr>
              <a:t>(EU/international, as appropriate</a:t>
            </a:r>
            <a:r>
              <a:rPr lang="en-US" sz="2000" dirty="0" smtClean="0">
                <a:solidFill>
                  <a:srgbClr val="1F497D"/>
                </a:solidFill>
                <a:cs typeface="Calibri" pitchFamily="34" charset="0"/>
                <a:sym typeface="Arial"/>
              </a:rPr>
              <a:t>)</a:t>
            </a:r>
            <a:endParaRPr lang="sr-Latn-RS" sz="2000" dirty="0" smtClean="0">
              <a:solidFill>
                <a:srgbClr val="1F497D"/>
              </a:solidFill>
              <a:cs typeface="Calibri" pitchFamily="34" charset="0"/>
              <a:sym typeface="Arial"/>
            </a:endParaRPr>
          </a:p>
          <a:p>
            <a:pPr marL="788670" lvl="1" indent="-514350">
              <a:spcBef>
                <a:spcPts val="500"/>
              </a:spcBef>
              <a:buClr>
                <a:srgbClr val="9FB8CD"/>
              </a:buClr>
              <a:buSzPct val="76000"/>
              <a:buFont typeface="+mj-lt"/>
              <a:buAutoNum type="romanUcPeriod"/>
            </a:pPr>
            <a:r>
              <a:rPr lang="en-US" sz="2000" b="1" dirty="0" smtClean="0">
                <a:solidFill>
                  <a:srgbClr val="1F497D"/>
                </a:solidFill>
                <a:cs typeface="Calibri" pitchFamily="34" charset="0"/>
                <a:sym typeface="Arial"/>
              </a:rPr>
              <a:t>to </a:t>
            </a:r>
            <a:r>
              <a:rPr lang="en-US" sz="2000" b="1" dirty="0">
                <a:solidFill>
                  <a:srgbClr val="1F497D"/>
                </a:solidFill>
                <a:cs typeface="Calibri" pitchFamily="34" charset="0"/>
                <a:sym typeface="Arial"/>
              </a:rPr>
              <a:t>enhance coordination between PA`s actors </a:t>
            </a:r>
            <a:r>
              <a:rPr lang="en-US" sz="2000" dirty="0">
                <a:solidFill>
                  <a:srgbClr val="1F497D"/>
                </a:solidFill>
                <a:cs typeface="Calibri" pitchFamily="34" charset="0"/>
                <a:sym typeface="Arial"/>
              </a:rPr>
              <a:t>and to encourage involvement of key stakeholders in </a:t>
            </a:r>
            <a:r>
              <a:rPr lang="sr-Latn-RS" sz="2000" dirty="0" smtClean="0">
                <a:solidFill>
                  <a:srgbClr val="1F497D"/>
                </a:solidFill>
                <a:cs typeface="Calibri" pitchFamily="34" charset="0"/>
                <a:sym typeface="Arial"/>
              </a:rPr>
              <a:t>the</a:t>
            </a:r>
            <a:r>
              <a:rPr lang="en-US" sz="2000" dirty="0" smtClean="0">
                <a:solidFill>
                  <a:srgbClr val="1F497D"/>
                </a:solidFill>
                <a:cs typeface="Calibri" pitchFamily="34" charset="0"/>
                <a:sym typeface="Arial"/>
              </a:rPr>
              <a:t> </a:t>
            </a:r>
            <a:r>
              <a:rPr lang="en-US" sz="2000" dirty="0">
                <a:solidFill>
                  <a:srgbClr val="1F497D"/>
                </a:solidFill>
                <a:cs typeface="Calibri" pitchFamily="34" charset="0"/>
                <a:sym typeface="Arial"/>
              </a:rPr>
              <a:t>PA7 activities</a:t>
            </a:r>
            <a:endParaRPr lang="sk-SK" sz="2000" dirty="0">
              <a:solidFill>
                <a:srgbClr val="1F497D"/>
              </a:solidFill>
              <a:cs typeface="Calibri" pitchFamily="34" charset="0"/>
              <a:sym typeface="Arial"/>
            </a:endParaRPr>
          </a:p>
          <a:p>
            <a:pPr marL="0" lvl="1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sk-SK" sz="2000" b="1" u="sng" dirty="0" err="1">
                <a:solidFill>
                  <a:srgbClr val="CC0099"/>
                </a:solidFill>
                <a:cs typeface="Calibri" pitchFamily="34" charset="0"/>
                <a:sym typeface="Arial"/>
              </a:rPr>
              <a:t>Work</a:t>
            </a:r>
            <a:r>
              <a:rPr lang="sk-SK" sz="2000" b="1" u="sng" dirty="0">
                <a:solidFill>
                  <a:srgbClr val="CC0099"/>
                </a:solidFill>
                <a:cs typeface="Calibri" pitchFamily="34" charset="0"/>
                <a:sym typeface="Arial"/>
              </a:rPr>
              <a:t> </a:t>
            </a:r>
            <a:r>
              <a:rPr lang="sk-SK" sz="2000" b="1" u="sng" dirty="0" err="1">
                <a:solidFill>
                  <a:srgbClr val="CC0099"/>
                </a:solidFill>
                <a:cs typeface="Calibri" pitchFamily="34" charset="0"/>
                <a:sym typeface="Arial"/>
              </a:rPr>
              <a:t>packages</a:t>
            </a:r>
            <a:r>
              <a:rPr lang="sk-SK" sz="2000" b="1" u="sng" dirty="0">
                <a:solidFill>
                  <a:srgbClr val="CC0099"/>
                </a:solidFill>
                <a:cs typeface="Calibri" pitchFamily="34" charset="0"/>
                <a:sym typeface="Arial"/>
              </a:rPr>
              <a:t>:</a:t>
            </a:r>
          </a:p>
          <a:p>
            <a:pPr marL="548640" lvl="1" indent="-274320">
              <a:lnSpc>
                <a:spcPct val="150000"/>
              </a:lnSpc>
              <a:spcBef>
                <a:spcPts val="500"/>
              </a:spcBef>
              <a:buClr>
                <a:srgbClr val="9FB8CD"/>
              </a:buClr>
              <a:buSzPct val="76000"/>
              <a:buFont typeface="Wingdings" panose="05000000000000000000" pitchFamily="2" charset="2"/>
              <a:buChar char="Ø"/>
            </a:pPr>
            <a:endParaRPr lang="sk-SK" sz="2100" b="1" dirty="0">
              <a:solidFill>
                <a:srgbClr val="1F497D"/>
              </a:solidFill>
              <a:latin typeface="Calibri" pitchFamily="34" charset="0"/>
              <a:cs typeface="Calibri" pitchFamily="34" charset="0"/>
              <a:sym typeface="Arial"/>
            </a:endParaRPr>
          </a:p>
          <a:p>
            <a:pPr marL="548640" lvl="1" indent="-274320">
              <a:lnSpc>
                <a:spcPct val="150000"/>
              </a:lnSpc>
              <a:spcBef>
                <a:spcPts val="500"/>
              </a:spcBef>
              <a:buClr>
                <a:srgbClr val="9FB8CD"/>
              </a:buClr>
              <a:buSzPct val="76000"/>
              <a:buFont typeface="Wingdings" panose="05000000000000000000" pitchFamily="2" charset="2"/>
              <a:buChar char="Ø"/>
            </a:pPr>
            <a:endParaRPr lang="sk-SK" sz="2400" b="1" dirty="0">
              <a:solidFill>
                <a:srgbClr val="1F497D"/>
              </a:solidFill>
              <a:latin typeface="Calibri" pitchFamily="34" charset="0"/>
              <a:cs typeface="Calibri" pitchFamily="34" charset="0"/>
              <a:sym typeface="Arial"/>
            </a:endParaRPr>
          </a:p>
          <a:p>
            <a:pPr marL="548640" lvl="1" indent="-274320">
              <a:lnSpc>
                <a:spcPct val="150000"/>
              </a:lnSpc>
              <a:spcBef>
                <a:spcPts val="500"/>
              </a:spcBef>
              <a:buClr>
                <a:srgbClr val="9FB8CD"/>
              </a:buClr>
              <a:buSzPct val="76000"/>
              <a:buFont typeface="Wingdings" panose="05000000000000000000" pitchFamily="2" charset="2"/>
              <a:buChar char="Ø"/>
            </a:pPr>
            <a:endParaRPr lang="sk-SK" sz="2100" dirty="0">
              <a:solidFill>
                <a:srgbClr val="1F497D"/>
              </a:solidFill>
              <a:latin typeface="Calibri" pitchFamily="34" charset="0"/>
              <a:cs typeface="Calibri" pitchFamily="34" charset="0"/>
              <a:sym typeface="Arial"/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270965" y="5157192"/>
            <a:ext cx="2662362" cy="88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WP1: </a:t>
            </a:r>
            <a:r>
              <a:rPr lang="en-US" sz="1600" b="1" dirty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Management</a:t>
            </a:r>
            <a:r>
              <a:rPr lang="sr-Latn-RS" sz="1600" b="1" dirty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 </a:t>
            </a:r>
            <a:r>
              <a:rPr lang="sr-Latn-RS" sz="1600" b="1" dirty="0" err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and</a:t>
            </a:r>
            <a:r>
              <a:rPr lang="sr-Latn-RS" sz="1600" b="1" dirty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 </a:t>
            </a:r>
            <a:r>
              <a:rPr lang="sr-Latn-RS" sz="1600" b="1" dirty="0" err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Communication</a:t>
            </a:r>
            <a:endParaRPr lang="sk-SK" sz="1600" b="1" kern="0" dirty="0">
              <a:solidFill>
                <a:srgbClr val="FFFFFF"/>
              </a:solidFill>
              <a:sym typeface="Arial"/>
            </a:endParaRPr>
          </a:p>
        </p:txBody>
      </p:sp>
      <p:sp>
        <p:nvSpPr>
          <p:cNvPr id="10" name="Obdĺžnik 9"/>
          <p:cNvSpPr/>
          <p:nvPr/>
        </p:nvSpPr>
        <p:spPr>
          <a:xfrm>
            <a:off x="3139194" y="5157192"/>
            <a:ext cx="2793628" cy="88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1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 2: Policy development</a:t>
            </a:r>
            <a:endParaRPr lang="sk-SK" sz="1600" b="1" dirty="0">
              <a:solidFill>
                <a:srgbClr val="FFFFFF"/>
              </a:solidFill>
              <a:latin typeface="Calibri" pitchFamily="34" charset="0"/>
              <a:cs typeface="Calibri" pitchFamily="34" charset="0"/>
              <a:sym typeface="Arial"/>
            </a:endParaRPr>
          </a:p>
        </p:txBody>
      </p:sp>
      <p:sp>
        <p:nvSpPr>
          <p:cNvPr id="13" name="Obdĺžnik 12"/>
          <p:cNvSpPr/>
          <p:nvPr/>
        </p:nvSpPr>
        <p:spPr>
          <a:xfrm>
            <a:off x="6220484" y="5154025"/>
            <a:ext cx="2694361" cy="88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1" algn="ctr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 3:  Cooperation and Coordination</a:t>
            </a:r>
          </a:p>
        </p:txBody>
      </p:sp>
    </p:spTree>
    <p:extLst>
      <p:ext uri="{BB962C8B-B14F-4D97-AF65-F5344CB8AC3E}">
        <p14:creationId xmlns:p14="http://schemas.microsoft.com/office/powerpoint/2010/main" val="192948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22115"/>
          </a:xfrm>
        </p:spPr>
        <p:txBody>
          <a:bodyPr>
            <a:normAutofit/>
          </a:bodyPr>
          <a:lstStyle/>
          <a:p>
            <a:r>
              <a:rPr lang="de-DE" dirty="0"/>
              <a:t> </a:t>
            </a:r>
          </a:p>
        </p:txBody>
      </p:sp>
      <p:sp>
        <p:nvSpPr>
          <p:cNvPr id="3" name="AutoShape 4" descr="https://scontent-frt3-1.xx.fbcdn.net/hphotos-xfa1/v/t1.0-9/11755727_984578824927611_2577377888710507313_n.jpg?oh=b85bfb6fe8b6dae72635a17282caaa30&amp;oe=56C3189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4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283968" y="6585128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800" kern="0" dirty="0">
                <a:solidFill>
                  <a:srgbClr val="000000"/>
                </a:solidFill>
                <a:cs typeface="Arial"/>
                <a:sym typeface="Arial"/>
              </a:rPr>
              <a:t>Co-financed by the European Union</a:t>
            </a:r>
            <a:endParaRPr lang="en-GB" sz="8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pic>
        <p:nvPicPr>
          <p:cNvPr id="11" name="Bild 2" descr="European-Union-Flag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129" y="6178792"/>
            <a:ext cx="504825" cy="3333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hteck 9"/>
          <p:cNvSpPr/>
          <p:nvPr/>
        </p:nvSpPr>
        <p:spPr>
          <a:xfrm>
            <a:off x="155575" y="214091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Work</a:t>
            </a:r>
            <a:r>
              <a:rPr lang="sk-SK" sz="2800" b="1" kern="0" dirty="0">
                <a:solidFill>
                  <a:srgbClr val="7030A0"/>
                </a:solidFill>
                <a:cs typeface="Arial"/>
                <a:sym typeface="Arial"/>
              </a:rPr>
              <a:t> </a:t>
            </a:r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Packages</a:t>
            </a:r>
            <a:r>
              <a:rPr lang="sk-SK" sz="2800" b="1" kern="0" dirty="0">
                <a:solidFill>
                  <a:srgbClr val="7030A0"/>
                </a:solidFill>
                <a:cs typeface="Arial"/>
                <a:sym typeface="Arial"/>
              </a:rPr>
              <a:t> (</a:t>
            </a:r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WPs</a:t>
            </a:r>
            <a:r>
              <a:rPr lang="sk-SK" sz="2800" b="1" kern="0" dirty="0">
                <a:solidFill>
                  <a:srgbClr val="7030A0"/>
                </a:solidFill>
                <a:cs typeface="Arial"/>
                <a:sym typeface="Arial"/>
              </a:rPr>
              <a:t>)</a:t>
            </a:r>
            <a:endParaRPr lang="en-US" sz="2800" b="1" kern="0" dirty="0">
              <a:solidFill>
                <a:srgbClr val="7030A0"/>
              </a:solidFill>
              <a:cs typeface="Arial"/>
              <a:sym typeface="Arial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0" y="784061"/>
            <a:ext cx="9144000" cy="74581"/>
          </a:xfrm>
          <a:prstGeom prst="rect">
            <a:avLst/>
          </a:prstGeom>
          <a:solidFill>
            <a:srgbClr val="7030A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kern="0">
              <a:solidFill>
                <a:srgbClr val="000000"/>
              </a:solidFill>
              <a:latin typeface="Times New Roman" pitchFamily="18" charset="0"/>
              <a:cs typeface="Arial"/>
              <a:sym typeface="Arial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-183997" y="1753895"/>
            <a:ext cx="3275856" cy="5029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lvl="1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sr-Latn-R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C</a:t>
            </a:r>
            <a:r>
              <a:rPr lang="en-US" kern="0" dirty="0" err="1">
                <a:solidFill>
                  <a:srgbClr val="1F497D"/>
                </a:solidFill>
                <a:cs typeface="Calibri" pitchFamily="34" charset="0"/>
                <a:sym typeface="Arial"/>
              </a:rPr>
              <a:t>oordination</a:t>
            </a:r>
            <a:r>
              <a:rPr lang="en-U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 and facilitation tasks</a:t>
            </a:r>
            <a:r>
              <a:rPr lang="sr-Latn-R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; </a:t>
            </a:r>
            <a:r>
              <a:rPr lang="sk-SK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s</a:t>
            </a:r>
            <a:r>
              <a:rPr lang="en-US" kern="0" dirty="0" err="1" smtClean="0">
                <a:solidFill>
                  <a:srgbClr val="1F497D"/>
                </a:solidFill>
                <a:cs typeface="Calibri" pitchFamily="34" charset="0"/>
                <a:sym typeface="Arial"/>
              </a:rPr>
              <a:t>ound</a:t>
            </a:r>
            <a:r>
              <a:rPr lang="en-US" kern="0" dirty="0" smtClean="0">
                <a:solidFill>
                  <a:srgbClr val="1F497D"/>
                </a:solidFill>
                <a:cs typeface="Calibri" pitchFamily="34" charset="0"/>
                <a:sym typeface="Arial"/>
              </a:rPr>
              <a:t> </a:t>
            </a:r>
            <a:r>
              <a:rPr lang="en-U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management of EUSDR related activities</a:t>
            </a:r>
            <a:r>
              <a:rPr lang="sk-SK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; </a:t>
            </a:r>
            <a:r>
              <a:rPr lang="sk-SK" kern="0" dirty="0" smtClean="0">
                <a:solidFill>
                  <a:srgbClr val="1F497D"/>
                </a:solidFill>
                <a:cs typeface="Calibri" pitchFamily="34" charset="0"/>
                <a:sym typeface="Arial"/>
              </a:rPr>
              <a:t>e</a:t>
            </a:r>
            <a:r>
              <a:rPr lang="en-US" kern="0" dirty="0" err="1" smtClean="0">
                <a:solidFill>
                  <a:srgbClr val="1F497D"/>
                </a:solidFill>
                <a:cs typeface="Calibri" pitchFamily="34" charset="0"/>
                <a:sym typeface="Arial"/>
              </a:rPr>
              <a:t>fficient</a:t>
            </a:r>
            <a:r>
              <a:rPr lang="en-US" kern="0" dirty="0" smtClean="0">
                <a:solidFill>
                  <a:srgbClr val="1F497D"/>
                </a:solidFill>
                <a:cs typeface="Calibri" pitchFamily="34" charset="0"/>
                <a:sym typeface="Arial"/>
              </a:rPr>
              <a:t> </a:t>
            </a:r>
            <a:r>
              <a:rPr lang="en-U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us</a:t>
            </a:r>
            <a:r>
              <a:rPr lang="sk-SK" kern="0" dirty="0" err="1">
                <a:solidFill>
                  <a:srgbClr val="1F497D"/>
                </a:solidFill>
                <a:cs typeface="Calibri" pitchFamily="34" charset="0"/>
                <a:sym typeface="Arial"/>
              </a:rPr>
              <a:t>age</a:t>
            </a:r>
            <a:r>
              <a:rPr lang="en-U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 of resources</a:t>
            </a:r>
            <a:r>
              <a:rPr lang="sk-SK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;</a:t>
            </a:r>
            <a:r>
              <a:rPr lang="en-U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 </a:t>
            </a:r>
            <a:r>
              <a:rPr lang="sk-SK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s</a:t>
            </a:r>
            <a:r>
              <a:rPr lang="en-US" kern="0" smtClean="0">
                <a:solidFill>
                  <a:srgbClr val="1F497D"/>
                </a:solidFill>
                <a:cs typeface="Calibri" pitchFamily="34" charset="0"/>
                <a:sym typeface="Arial"/>
              </a:rPr>
              <a:t>upport</a:t>
            </a:r>
            <a:r>
              <a:rPr lang="sk-SK" kern="0" dirty="0" smtClean="0">
                <a:solidFill>
                  <a:srgbClr val="1F497D"/>
                </a:solidFill>
                <a:cs typeface="Calibri" pitchFamily="34" charset="0"/>
                <a:sym typeface="Arial"/>
              </a:rPr>
              <a:t> </a:t>
            </a:r>
            <a:r>
              <a:rPr lang="sk-SK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of</a:t>
            </a:r>
            <a:r>
              <a:rPr lang="en-US" kern="0" dirty="0">
                <a:solidFill>
                  <a:srgbClr val="1F497D"/>
                </a:solidFill>
                <a:cs typeface="Calibri" pitchFamily="34" charset="0"/>
                <a:sym typeface="Arial"/>
              </a:rPr>
              <a:t> better publicity and visibility of PA7 </a:t>
            </a:r>
            <a:endParaRPr lang="sr-Latn-RS" kern="0" dirty="0">
              <a:solidFill>
                <a:srgbClr val="1F497D"/>
              </a:solidFill>
              <a:cs typeface="Calibri" pitchFamily="34" charset="0"/>
              <a:sym typeface="Arial"/>
            </a:endParaRPr>
          </a:p>
          <a:p>
            <a:pPr marL="274320" lvl="1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sr-Latn-RS" b="1" u="sng" kern="0" dirty="0" err="1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  <a:sym typeface="Arial"/>
              </a:rPr>
              <a:t>Activities</a:t>
            </a:r>
            <a:r>
              <a:rPr lang="sr-Latn-RS" b="1" u="sng" kern="0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  <a:sym typeface="Arial"/>
              </a:rPr>
              <a:t>:</a:t>
            </a: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en-US" kern="0" dirty="0">
                <a:solidFill>
                  <a:srgbClr val="000000"/>
                </a:solidFill>
                <a:cs typeface="Calibri" pitchFamily="34" charset="0"/>
                <a:sym typeface="Arial"/>
              </a:rPr>
              <a:t>Project </a:t>
            </a:r>
            <a:r>
              <a:rPr lang="en-US" kern="0" dirty="0" smtClean="0">
                <a:solidFill>
                  <a:srgbClr val="000000"/>
                </a:solidFill>
                <a:cs typeface="Calibri" pitchFamily="34" charset="0"/>
                <a:sym typeface="Arial"/>
              </a:rPr>
              <a:t>management</a:t>
            </a:r>
            <a:endParaRPr lang="sr-Latn-RS" kern="0" dirty="0" smtClean="0">
              <a:solidFill>
                <a:srgbClr val="000000"/>
              </a:solidFill>
              <a:cs typeface="Calibri" pitchFamily="34" charset="0"/>
              <a:sym typeface="Arial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sr-Latn-RS" kern="0" dirty="0" err="1" smtClean="0">
                <a:solidFill>
                  <a:srgbClr val="000000"/>
                </a:solidFill>
                <a:cs typeface="Calibri" pitchFamily="34" charset="0"/>
                <a:sym typeface="Arial"/>
              </a:rPr>
              <a:t>Participation</a:t>
            </a:r>
            <a:r>
              <a:rPr lang="sr-Latn-RS" kern="0" dirty="0" smtClean="0">
                <a:solidFill>
                  <a:srgbClr val="000000"/>
                </a:solidFill>
                <a:cs typeface="Calibri" pitchFamily="34" charset="0"/>
                <a:sym typeface="Arial"/>
              </a:rPr>
              <a:t> in </a:t>
            </a:r>
            <a:r>
              <a:rPr lang="sr-Latn-RS" kern="0" dirty="0" err="1" smtClean="0">
                <a:solidFill>
                  <a:srgbClr val="000000"/>
                </a:solidFill>
                <a:cs typeface="Calibri" pitchFamily="34" charset="0"/>
                <a:sym typeface="Arial"/>
              </a:rPr>
              <a:t>relevant</a:t>
            </a:r>
            <a:r>
              <a:rPr lang="sr-Latn-RS" kern="0" dirty="0" smtClean="0">
                <a:solidFill>
                  <a:srgbClr val="000000"/>
                </a:solidFill>
                <a:cs typeface="Calibri" pitchFamily="34" charset="0"/>
                <a:sym typeface="Arial"/>
              </a:rPr>
              <a:t> </a:t>
            </a:r>
            <a:r>
              <a:rPr lang="sr-Latn-RS" kern="0" dirty="0" err="1" smtClean="0">
                <a:solidFill>
                  <a:srgbClr val="000000"/>
                </a:solidFill>
                <a:cs typeface="Calibri" pitchFamily="34" charset="0"/>
                <a:sym typeface="Arial"/>
              </a:rPr>
              <a:t>meetings</a:t>
            </a:r>
            <a:r>
              <a:rPr lang="sr-Latn-RS" kern="0" dirty="0" smtClean="0">
                <a:solidFill>
                  <a:srgbClr val="000000"/>
                </a:solidFill>
                <a:cs typeface="Calibri" pitchFamily="34" charset="0"/>
                <a:sym typeface="Arial"/>
              </a:rPr>
              <a:t>/</a:t>
            </a:r>
            <a:r>
              <a:rPr lang="sr-Latn-RS" kern="0" dirty="0" err="1" smtClean="0">
                <a:solidFill>
                  <a:srgbClr val="000000"/>
                </a:solidFill>
                <a:cs typeface="Calibri" pitchFamily="34" charset="0"/>
                <a:sym typeface="Arial"/>
              </a:rPr>
              <a:t>events</a:t>
            </a:r>
            <a:endParaRPr lang="sr-Latn-RS" kern="0" dirty="0">
              <a:solidFill>
                <a:srgbClr val="000000"/>
              </a:solidFill>
              <a:cs typeface="Calibri" pitchFamily="34" charset="0"/>
              <a:sym typeface="Arial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en-US" kern="0" dirty="0">
                <a:solidFill>
                  <a:srgbClr val="000000"/>
                </a:solidFill>
                <a:cs typeface="Calibri" pitchFamily="34" charset="0"/>
                <a:sym typeface="Arial"/>
              </a:rPr>
              <a:t>Communication setup, Coordination </a:t>
            </a:r>
            <a:r>
              <a:rPr lang="en-US" kern="0" dirty="0" smtClean="0">
                <a:solidFill>
                  <a:srgbClr val="000000"/>
                </a:solidFill>
                <a:cs typeface="Calibri" pitchFamily="34" charset="0"/>
                <a:sym typeface="Arial"/>
              </a:rPr>
              <a:t>and</a:t>
            </a:r>
            <a:r>
              <a:rPr lang="sr-Latn-RS" kern="0" dirty="0" smtClean="0">
                <a:solidFill>
                  <a:srgbClr val="000000"/>
                </a:solidFill>
                <a:cs typeface="Calibri" pitchFamily="34" charset="0"/>
                <a:sym typeface="Arial"/>
              </a:rPr>
              <a:t> </a:t>
            </a:r>
            <a:r>
              <a:rPr lang="en-US" kern="0" dirty="0" smtClean="0">
                <a:solidFill>
                  <a:srgbClr val="000000"/>
                </a:solidFill>
                <a:cs typeface="Calibri" pitchFamily="34" charset="0"/>
                <a:sym typeface="Arial"/>
              </a:rPr>
              <a:t>Storytelling book</a:t>
            </a:r>
            <a:endParaRPr lang="sr-Latn-RS" kern="0" dirty="0" smtClean="0">
              <a:solidFill>
                <a:srgbClr val="000000"/>
              </a:solidFill>
              <a:cs typeface="Calibri" pitchFamily="34" charset="0"/>
              <a:sym typeface="Arial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sr-Latn-RS" kern="0" dirty="0" err="1" smtClean="0">
                <a:solidFill>
                  <a:srgbClr val="000000"/>
                </a:solidFill>
                <a:cs typeface="Calibri" pitchFamily="34" charset="0"/>
                <a:sym typeface="Arial"/>
              </a:rPr>
              <a:t>Publicity</a:t>
            </a:r>
            <a:r>
              <a:rPr lang="sr-Latn-RS" kern="0" dirty="0" smtClean="0">
                <a:solidFill>
                  <a:srgbClr val="000000"/>
                </a:solidFill>
                <a:cs typeface="Calibri" pitchFamily="34" charset="0"/>
                <a:sym typeface="Arial"/>
              </a:rPr>
              <a:t> </a:t>
            </a:r>
            <a:r>
              <a:rPr lang="sr-Latn-RS" kern="0" dirty="0" err="1">
                <a:solidFill>
                  <a:srgbClr val="000000"/>
                </a:solidFill>
                <a:cs typeface="Calibri" pitchFamily="34" charset="0"/>
                <a:sym typeface="Arial"/>
              </a:rPr>
              <a:t>and</a:t>
            </a:r>
            <a:r>
              <a:rPr lang="sr-Latn-RS" kern="0" dirty="0">
                <a:solidFill>
                  <a:srgbClr val="000000"/>
                </a:solidFill>
                <a:cs typeface="Calibri" pitchFamily="34" charset="0"/>
                <a:sym typeface="Arial"/>
              </a:rPr>
              <a:t> </a:t>
            </a:r>
            <a:r>
              <a:rPr lang="sr-Latn-RS" kern="0" dirty="0" err="1" smtClean="0">
                <a:solidFill>
                  <a:srgbClr val="000000"/>
                </a:solidFill>
                <a:cs typeface="Calibri" pitchFamily="34" charset="0"/>
                <a:sym typeface="Arial"/>
              </a:rPr>
              <a:t>promotion</a:t>
            </a:r>
            <a:endParaRPr lang="sr-Latn-RS" kern="0" dirty="0">
              <a:solidFill>
                <a:srgbClr val="000000"/>
              </a:solidFill>
              <a:cs typeface="Calibri" pitchFamily="34" charset="0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sk-SK" sz="2000" b="1" u="sng" kern="0" dirty="0">
                <a:solidFill>
                  <a:srgbClr val="CC0099"/>
                </a:solidFill>
                <a:cs typeface="Arial"/>
                <a:sym typeface="Arial"/>
              </a:rPr>
              <a:t> </a:t>
            </a:r>
            <a:endParaRPr lang="sk-SK" b="1" kern="0" dirty="0">
              <a:solidFill>
                <a:srgbClr val="1F497D"/>
              </a:solidFill>
              <a:latin typeface="Calibri" pitchFamily="34" charset="0"/>
              <a:cs typeface="Calibri" pitchFamily="34" charset="0"/>
              <a:sym typeface="Arial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746178" y="1706176"/>
            <a:ext cx="3531642" cy="4678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74320" lvl="1" indent="0">
              <a:spcBef>
                <a:spcPts val="500"/>
              </a:spcBef>
              <a:buClr>
                <a:srgbClr val="9FB8CD"/>
              </a:buClr>
              <a:buSzPct val="76000"/>
              <a:buNone/>
            </a:pP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S</a:t>
            </a:r>
            <a:r>
              <a:rPr lang="sr-Latn-RS" sz="1800" dirty="0" err="1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tudies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, </a:t>
            </a:r>
            <a:r>
              <a:rPr lang="sr-Latn-RS" sz="1800" dirty="0" err="1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policy</a:t>
            </a:r>
            <a:r>
              <a:rPr lang="sr-Latn-RS" sz="1800" dirty="0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sr-Latn-RS" sz="1800" dirty="0" err="1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papers</a:t>
            </a:r>
            <a:r>
              <a:rPr lang="sr-Latn-RS" sz="1800" dirty="0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, </a:t>
            </a:r>
            <a:r>
              <a:rPr lang="sr-Latn-RS" sz="1800" dirty="0" err="1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workshops</a:t>
            </a:r>
            <a:r>
              <a:rPr lang="sr-Latn-RS" sz="1800" dirty="0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and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sr-Latn-RS" sz="1800" dirty="0" err="1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interventions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on PA7 </a:t>
            </a:r>
            <a:r>
              <a:rPr lang="sr-Latn-RS" sz="1800" dirty="0" err="1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activities</a:t>
            </a:r>
            <a:r>
              <a:rPr lang="sr-Latn-RS" sz="1800" dirty="0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: </a:t>
            </a:r>
            <a:r>
              <a:rPr lang="en-US" sz="1800" dirty="0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targets</a:t>
            </a:r>
            <a:r>
              <a:rPr lang="en-U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, </a:t>
            </a:r>
            <a:r>
              <a:rPr lang="en-US" sz="1800" dirty="0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participation </a:t>
            </a:r>
            <a:r>
              <a:rPr lang="en-U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in the </a:t>
            </a:r>
            <a:r>
              <a:rPr lang="en-US" sz="1800" dirty="0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H2020/Horizon </a:t>
            </a:r>
            <a:r>
              <a:rPr lang="en-U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Europe </a:t>
            </a:r>
            <a:r>
              <a:rPr lang="en-US" sz="1800" dirty="0" err="1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programme</a:t>
            </a:r>
            <a:r>
              <a:rPr lang="en-US" sz="1800" dirty="0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and RIS3 </a:t>
            </a:r>
            <a:r>
              <a:rPr lang="en-US" sz="1800" dirty="0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development</a:t>
            </a:r>
            <a:r>
              <a:rPr lang="sr-Latn-RS" sz="1800" dirty="0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.</a:t>
            </a:r>
          </a:p>
          <a:p>
            <a:pPr marL="274320" lvl="1" indent="0">
              <a:spcBef>
                <a:spcPts val="500"/>
              </a:spcBef>
              <a:buClr>
                <a:srgbClr val="9FB8CD"/>
              </a:buClr>
              <a:buSzPct val="76000"/>
              <a:buFont typeface="Arial"/>
              <a:buNone/>
            </a:pPr>
            <a:r>
              <a:rPr lang="sr-Latn-RS" sz="1800" b="1" u="sng" dirty="0" err="1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Calibri" pitchFamily="34" charset="0"/>
              </a:rPr>
              <a:t>Activities</a:t>
            </a:r>
            <a:r>
              <a:rPr lang="sr-Latn-RS" sz="1800" b="1" u="sng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Calibri" pitchFamily="34" charset="0"/>
              </a:rPr>
              <a:t>:</a:t>
            </a: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PA7 actions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and</a:t>
            </a:r>
            <a:r>
              <a:rPr lang="sr-Latn-RS" sz="1800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recommendations for</a:t>
            </a:r>
            <a:r>
              <a:rPr lang="sr-Latn-RS" sz="1800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DR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countries in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H2020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and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upcoming</a:t>
            </a:r>
            <a:r>
              <a:rPr lang="sr-Latn-RS" sz="1800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Horizon Europe</a:t>
            </a:r>
            <a:endParaRPr lang="sr-Latn-RS" sz="1800" dirty="0" smtClean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sr-Latn-RS" sz="1800" dirty="0" err="1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Analyzing</a:t>
            </a:r>
            <a:r>
              <a:rPr lang="sr-Latn-R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PA7 </a:t>
            </a:r>
            <a:r>
              <a:rPr lang="sr-Latn-RS" sz="1800" dirty="0" err="1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actions</a:t>
            </a:r>
            <a:endParaRPr lang="sr-Latn-RS" sz="1800" dirty="0" smtClean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endParaRPr lang="sr-Latn-RS" sz="1800" dirty="0" smtClean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endParaRPr lang="sr-Latn-RS" sz="1800" dirty="0" smtClean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0" indent="0">
              <a:buClr>
                <a:srgbClr val="000000"/>
              </a:buClr>
              <a:buFont typeface="Arial"/>
              <a:buNone/>
            </a:pPr>
            <a:endParaRPr lang="sr-Latn-RS" sz="1800" kern="0" dirty="0">
              <a:solidFill>
                <a:srgbClr val="003399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868145" y="1706176"/>
            <a:ext cx="3275856" cy="46783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74320" lvl="1" indent="0">
              <a:spcBef>
                <a:spcPts val="500"/>
              </a:spcBef>
              <a:buClr>
                <a:srgbClr val="9FB8CD"/>
              </a:buClr>
              <a:buSzPct val="76000"/>
              <a:buNone/>
            </a:pPr>
            <a:r>
              <a:rPr lang="sr-Latn-RS" sz="1800" dirty="0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S</a:t>
            </a:r>
            <a:r>
              <a:rPr lang="en-US" sz="1800" dirty="0" err="1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trengthen</a:t>
            </a:r>
            <a:r>
              <a:rPr lang="sr-Latn-RS" sz="1800" dirty="0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ing</a:t>
            </a:r>
            <a:r>
              <a:rPr lang="en-US" sz="1800" dirty="0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cooperation with other </a:t>
            </a:r>
            <a:r>
              <a:rPr lang="en-US" sz="1800" dirty="0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PAs,</a:t>
            </a:r>
            <a:r>
              <a:rPr lang="sr-Latn-RS" sz="1800" dirty="0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sr-Latn-RS" sz="1800" dirty="0" err="1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MRSs</a:t>
            </a:r>
            <a:r>
              <a:rPr lang="sr-Latn-RS" sz="1800" dirty="0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,</a:t>
            </a:r>
            <a:r>
              <a:rPr lang="en-US" sz="1800" dirty="0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relevant EU institutions </a:t>
            </a:r>
            <a:r>
              <a:rPr lang="sr-Latn-RS" sz="1800" dirty="0" err="1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and</a:t>
            </a:r>
            <a:r>
              <a:rPr lang="sr-Latn-RS" sz="1800" dirty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sr-Latn-RS" sz="1800" dirty="0" err="1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Quadruple</a:t>
            </a:r>
            <a:r>
              <a:rPr lang="sr-Latn-RS" sz="1800" dirty="0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sr-Latn-RS" sz="1800" dirty="0" err="1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helix</a:t>
            </a:r>
            <a:r>
              <a:rPr lang="sr-Latn-RS" sz="1800" dirty="0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sz="1800" dirty="0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stakeholders</a:t>
            </a:r>
            <a:r>
              <a:rPr lang="sr-Latn-RS" sz="1800" dirty="0" smtClean="0">
                <a:solidFill>
                  <a:srgbClr val="1F497D"/>
                </a:solidFill>
                <a:latin typeface="+mn-lt"/>
                <a:ea typeface="+mn-ea"/>
                <a:cs typeface="Calibri" pitchFamily="34" charset="0"/>
              </a:rPr>
              <a:t>.</a:t>
            </a:r>
            <a:r>
              <a:rPr lang="sk-SK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Calibri" pitchFamily="34" charset="0"/>
              </a:rPr>
              <a:t/>
            </a:r>
            <a:br>
              <a:rPr lang="sk-SK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Calibri" pitchFamily="34" charset="0"/>
              </a:rPr>
            </a:br>
            <a:endParaRPr lang="sk-SK" sz="18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Calibri" pitchFamily="34" charset="0"/>
            </a:endParaRPr>
          </a:p>
          <a:p>
            <a:pPr marL="274320" lvl="1" indent="0">
              <a:spcBef>
                <a:spcPts val="500"/>
              </a:spcBef>
              <a:buClr>
                <a:srgbClr val="9FB8CD"/>
              </a:buClr>
              <a:buSzPct val="76000"/>
              <a:buNone/>
            </a:pPr>
            <a:endParaRPr lang="sk-SK" sz="18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Calibri" pitchFamily="34" charset="0"/>
            </a:endParaRPr>
          </a:p>
          <a:p>
            <a:pPr marL="274320" lvl="1" indent="0">
              <a:spcBef>
                <a:spcPts val="500"/>
              </a:spcBef>
              <a:buClr>
                <a:srgbClr val="9FB8CD"/>
              </a:buClr>
              <a:buSzPct val="76000"/>
              <a:buNone/>
            </a:pPr>
            <a:r>
              <a:rPr lang="sr-Latn-RS" sz="1800" b="1" u="sng" dirty="0" err="1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Calibri" pitchFamily="34" charset="0"/>
              </a:rPr>
              <a:t>Activities</a:t>
            </a:r>
            <a:r>
              <a:rPr lang="sr-Latn-RS" sz="1800" b="1" u="sng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Calibri" pitchFamily="34" charset="0"/>
              </a:rPr>
              <a:t>:</a:t>
            </a: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en-US" sz="1800" dirty="0" err="1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Capitalisation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Strategy - DTP,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other</a:t>
            </a:r>
            <a:r>
              <a:rPr lang="sr-Latn-RS" sz="1800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programmes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and </a:t>
            </a:r>
            <a:r>
              <a:rPr lang="sr-Latn-RS" sz="1800" dirty="0" err="1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MRSs</a:t>
            </a:r>
            <a:endParaRPr lang="sr-Latn-RS" sz="1800" dirty="0" smtClean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Cross-cutting actions focused on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quadruple</a:t>
            </a:r>
            <a:r>
              <a:rPr lang="sr-Latn-RS" sz="1800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helix cooperation</a:t>
            </a:r>
            <a:endParaRPr lang="sr-Latn-RS" sz="1800" dirty="0" smtClean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r>
              <a:rPr lang="en-US" sz="1800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PA7 working groups 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revitalization</a:t>
            </a:r>
            <a:endParaRPr lang="sr-Latn-RS" sz="1800" dirty="0" smtClean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617220" lvl="1" indent="-342900">
              <a:spcBef>
                <a:spcPts val="500"/>
              </a:spcBef>
              <a:buClr>
                <a:srgbClr val="9FB8CD"/>
              </a:buClr>
              <a:buSzPct val="76000"/>
              <a:buFont typeface="Wingdings" pitchFamily="2" charset="2"/>
              <a:buChar char="Ø"/>
            </a:pPr>
            <a:endParaRPr lang="en-US" sz="1100" dirty="0">
              <a:solidFill>
                <a:srgbClr val="000000"/>
              </a:solidFill>
              <a:latin typeface="Calibri" pitchFamily="34" charset="0"/>
              <a:ea typeface="+mn-ea"/>
              <a:cs typeface="Calibri" pitchFamily="34" charset="0"/>
            </a:endParaRPr>
          </a:p>
          <a:p>
            <a:pPr>
              <a:buClr>
                <a:srgbClr val="000000"/>
              </a:buClr>
              <a:buFont typeface="Wingdings" pitchFamily="2" charset="2"/>
              <a:buChar char="Ø"/>
            </a:pPr>
            <a:endParaRPr lang="sr-Latn-RS" sz="1800" kern="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Obdĺžnik 14"/>
          <p:cNvSpPr/>
          <p:nvPr/>
        </p:nvSpPr>
        <p:spPr>
          <a:xfrm>
            <a:off x="120031" y="1021131"/>
            <a:ext cx="2667800" cy="600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WP1: </a:t>
            </a:r>
            <a:r>
              <a:rPr lang="en-US" sz="1400" b="1" dirty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Management </a:t>
            </a:r>
            <a:r>
              <a:rPr lang="en-US" sz="14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and Communication</a:t>
            </a:r>
            <a:endParaRPr lang="sk-SK" sz="1400" b="1" kern="0" dirty="0">
              <a:solidFill>
                <a:srgbClr val="FFFFFF"/>
              </a:solidFill>
              <a:sym typeface="Arial"/>
            </a:endParaRPr>
          </a:p>
        </p:txBody>
      </p:sp>
      <p:sp>
        <p:nvSpPr>
          <p:cNvPr id="16" name="Obdĺžnik 15"/>
          <p:cNvSpPr/>
          <p:nvPr/>
        </p:nvSpPr>
        <p:spPr>
          <a:xfrm>
            <a:off x="3033549" y="1017373"/>
            <a:ext cx="3064733" cy="6213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1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 2: Policy</a:t>
            </a:r>
            <a:r>
              <a:rPr lang="sk-SK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 </a:t>
            </a: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Development</a:t>
            </a:r>
            <a:endParaRPr lang="sk-SK" sz="1600" b="1" dirty="0">
              <a:solidFill>
                <a:srgbClr val="FFFFFF"/>
              </a:solidFill>
              <a:latin typeface="Calibri" pitchFamily="34" charset="0"/>
              <a:cs typeface="Calibri" pitchFamily="34" charset="0"/>
              <a:sym typeface="Arial"/>
            </a:endParaRPr>
          </a:p>
        </p:txBody>
      </p:sp>
      <p:sp>
        <p:nvSpPr>
          <p:cNvPr id="18" name="Obdĺžnik 17"/>
          <p:cNvSpPr/>
          <p:nvPr/>
        </p:nvSpPr>
        <p:spPr>
          <a:xfrm>
            <a:off x="6277820" y="1010727"/>
            <a:ext cx="2746149" cy="603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1" algn="ctr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 3:  Cooperation </a:t>
            </a:r>
            <a:b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</a:b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and Coordination</a:t>
            </a:r>
          </a:p>
        </p:txBody>
      </p:sp>
    </p:spTree>
    <p:extLst>
      <p:ext uri="{BB962C8B-B14F-4D97-AF65-F5344CB8AC3E}">
        <p14:creationId xmlns:p14="http://schemas.microsoft.com/office/powerpoint/2010/main" val="408873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22115"/>
          </a:xfrm>
        </p:spPr>
        <p:txBody>
          <a:bodyPr>
            <a:normAutofit/>
          </a:bodyPr>
          <a:lstStyle/>
          <a:p>
            <a:r>
              <a:rPr lang="de-DE" dirty="0"/>
              <a:t> </a:t>
            </a:r>
          </a:p>
        </p:txBody>
      </p:sp>
      <p:sp>
        <p:nvSpPr>
          <p:cNvPr id="3" name="AutoShape 4" descr="https://scontent-frt3-1.xx.fbcdn.net/hphotos-xfa1/v/t1.0-9/11755727_984578824927611_2577377888710507313_n.jpg?oh=b85bfb6fe8b6dae72635a17282caaa30&amp;oe=56C3189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4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283968" y="6585128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800" kern="0" dirty="0">
                <a:solidFill>
                  <a:srgbClr val="000000"/>
                </a:solidFill>
                <a:cs typeface="Arial"/>
                <a:sym typeface="Arial"/>
              </a:rPr>
              <a:t>Co-financed by the European Union</a:t>
            </a:r>
            <a:endParaRPr lang="en-GB" sz="8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pic>
        <p:nvPicPr>
          <p:cNvPr id="11" name="Bild 2" descr="European-Union-Flag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129" y="6178792"/>
            <a:ext cx="504825" cy="3333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hteck 9"/>
          <p:cNvSpPr/>
          <p:nvPr/>
        </p:nvSpPr>
        <p:spPr>
          <a:xfrm>
            <a:off x="73715" y="160338"/>
            <a:ext cx="9327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What</a:t>
            </a:r>
            <a:r>
              <a:rPr lang="sk-SK" sz="2800" b="1" kern="0" dirty="0">
                <a:solidFill>
                  <a:srgbClr val="7030A0"/>
                </a:solidFill>
                <a:cs typeface="Arial"/>
                <a:sym typeface="Arial"/>
              </a:rPr>
              <a:t> </a:t>
            </a:r>
            <a:r>
              <a:rPr lang="sk-SK" sz="2800" b="1" kern="0" dirty="0" err="1">
                <a:solidFill>
                  <a:srgbClr val="7030A0"/>
                </a:solidFill>
                <a:cs typeface="Arial"/>
                <a:sym typeface="Arial"/>
              </a:rPr>
              <a:t>was</a:t>
            </a:r>
            <a:r>
              <a:rPr lang="sk-SK" sz="2800" b="1" kern="0" dirty="0">
                <a:solidFill>
                  <a:srgbClr val="7030A0"/>
                </a:solidFill>
                <a:cs typeface="Arial"/>
                <a:sym typeface="Arial"/>
              </a:rPr>
              <a:t> </a:t>
            </a:r>
            <a:r>
              <a:rPr lang="en-GB" sz="2800" b="1" kern="0" dirty="0">
                <a:solidFill>
                  <a:srgbClr val="7030A0"/>
                </a:solidFill>
                <a:cs typeface="Arial"/>
                <a:sym typeface="Arial"/>
              </a:rPr>
              <a:t>achieved</a:t>
            </a:r>
            <a:r>
              <a:rPr lang="sk-SK" sz="2800" b="1" kern="0" dirty="0">
                <a:solidFill>
                  <a:srgbClr val="7030A0"/>
                </a:solidFill>
                <a:cs typeface="Arial"/>
                <a:sym typeface="Arial"/>
              </a:rPr>
              <a:t> in </a:t>
            </a:r>
            <a:r>
              <a:rPr lang="sk-SK" sz="2800" b="1" kern="0" dirty="0" smtClean="0">
                <a:solidFill>
                  <a:srgbClr val="7030A0"/>
                </a:solidFill>
                <a:cs typeface="Arial"/>
                <a:sym typeface="Arial"/>
              </a:rPr>
              <a:t>2020?</a:t>
            </a:r>
            <a:endParaRPr lang="en-US" sz="2800" b="1" kern="0" dirty="0">
              <a:solidFill>
                <a:srgbClr val="7030A0"/>
              </a:solidFill>
              <a:cs typeface="Arial"/>
              <a:sym typeface="Arial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0" y="784061"/>
            <a:ext cx="9144000" cy="74581"/>
          </a:xfrm>
          <a:prstGeom prst="rect">
            <a:avLst/>
          </a:prstGeom>
          <a:solidFill>
            <a:srgbClr val="7030A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r-Latn-CS" kern="0">
              <a:solidFill>
                <a:srgbClr val="000000"/>
              </a:solidFill>
              <a:latin typeface="Times New Roman" pitchFamily="18" charset="0"/>
              <a:cs typeface="Arial"/>
              <a:sym typeface="Arial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-12583" y="1664416"/>
            <a:ext cx="312539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>
              <a:buFontTx/>
              <a:buChar char="-"/>
            </a:pP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19th </a:t>
            </a:r>
            <a:r>
              <a:rPr lang="en-GB" sz="1400" kern="0" dirty="0" smtClean="0">
                <a:solidFill>
                  <a:srgbClr val="002060"/>
                </a:solidFill>
                <a:cs typeface="Arial"/>
                <a:sym typeface="Arial"/>
              </a:rPr>
              <a:t>SG</a:t>
            </a:r>
            <a:r>
              <a:rPr lang="sk-SK" sz="1400" kern="0" dirty="0" smtClean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k-SK" sz="1400" kern="0" dirty="0">
                <a:solidFill>
                  <a:srgbClr val="002060"/>
                </a:solidFill>
                <a:cs typeface="Arial"/>
                <a:sym typeface="Arial"/>
              </a:rPr>
              <a:t>meeting in June </a:t>
            </a:r>
            <a:r>
              <a:rPr lang="sk-SK" sz="1400" kern="0" dirty="0" smtClean="0">
                <a:solidFill>
                  <a:srgbClr val="002060"/>
                </a:solidFill>
                <a:cs typeface="Arial"/>
                <a:sym typeface="Arial"/>
              </a:rPr>
              <a:t>2020 (online)</a:t>
            </a:r>
            <a:endParaRPr lang="sk-SK" sz="1400" kern="0" dirty="0">
              <a:solidFill>
                <a:srgbClr val="002060"/>
              </a:solidFill>
              <a:cs typeface="Arial"/>
              <a:sym typeface="Arial"/>
            </a:endParaRPr>
          </a:p>
          <a:p>
            <a:pPr marL="185738" indent="-185738">
              <a:buFontTx/>
              <a:buChar char="-"/>
            </a:pPr>
            <a:r>
              <a:rPr lang="sk-SK" sz="1400" kern="0" dirty="0">
                <a:solidFill>
                  <a:srgbClr val="002060"/>
                </a:solidFill>
                <a:cs typeface="Arial"/>
                <a:sym typeface="Arial"/>
              </a:rPr>
              <a:t>Minutes of the SG </a:t>
            </a:r>
            <a:r>
              <a:rPr lang="sk-SK" sz="1400" kern="0" dirty="0" smtClean="0">
                <a:solidFill>
                  <a:srgbClr val="002060"/>
                </a:solidFill>
                <a:cs typeface="Arial"/>
                <a:sym typeface="Arial"/>
              </a:rPr>
              <a:t>meeting</a:t>
            </a:r>
          </a:p>
          <a:p>
            <a:pPr marL="185738" indent="-185738">
              <a:buFontTx/>
              <a:buChar char="-"/>
            </a:pPr>
            <a:r>
              <a:rPr lang="sk-SK" sz="1400" kern="0" dirty="0" smtClean="0">
                <a:solidFill>
                  <a:srgbClr val="002060"/>
                </a:solidFill>
                <a:cs typeface="Arial"/>
                <a:sym typeface="Arial"/>
              </a:rPr>
              <a:t>PA7 team meetings</a:t>
            </a:r>
          </a:p>
          <a:p>
            <a:r>
              <a:rPr lang="sk-SK" sz="1400" kern="0" dirty="0" smtClean="0">
                <a:solidFill>
                  <a:srgbClr val="002060"/>
                </a:solidFill>
                <a:cs typeface="Arial"/>
                <a:sym typeface="Arial"/>
              </a:rPr>
              <a:t>Events:</a:t>
            </a:r>
            <a:endParaRPr lang="sk-SK" sz="1400" kern="0" dirty="0">
              <a:solidFill>
                <a:srgbClr val="002060"/>
              </a:solidFill>
              <a:cs typeface="Arial"/>
              <a:sym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k-SK" sz="1400" kern="0" dirty="0" smtClean="0">
                <a:solidFill>
                  <a:srgbClr val="002060"/>
                </a:solidFill>
                <a:cs typeface="Arial"/>
                <a:sym typeface="Arial"/>
              </a:rPr>
              <a:t>EUSDR PA</a:t>
            </a:r>
            <a:r>
              <a:rPr lang="en-GB" sz="1400" kern="0" dirty="0" smtClean="0">
                <a:solidFill>
                  <a:srgbClr val="002060"/>
                </a:solidFill>
                <a:cs typeface="Arial"/>
                <a:sym typeface="Arial"/>
              </a:rPr>
              <a:t>C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s</a:t>
            </a:r>
            <a:r>
              <a:rPr lang="en-GB" sz="1400" kern="0" dirty="0" smtClean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meeting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in 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February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2020 (Zagreb)</a:t>
            </a:r>
            <a:endParaRPr lang="en-GB" sz="1400" kern="0" dirty="0" smtClean="0">
              <a:solidFill>
                <a:srgbClr val="002060"/>
              </a:solidFill>
              <a:cs typeface="Arial"/>
              <a:sym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kern="0" dirty="0" smtClean="0">
                <a:solidFill>
                  <a:srgbClr val="002060"/>
                </a:solidFill>
                <a:cs typeface="Arial"/>
                <a:sym typeface="Arial"/>
              </a:rPr>
              <a:t>PA9 and PA10 SG meetings</a:t>
            </a:r>
            <a:endParaRPr lang="sr-Latn-RS" sz="1400" kern="0" dirty="0" smtClean="0">
              <a:solidFill>
                <a:srgbClr val="002060"/>
              </a:solidFill>
              <a:cs typeface="Arial"/>
              <a:sym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Decision 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making in an online environment, October 12th, 2020 (online</a:t>
            </a: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)</a:t>
            </a:r>
            <a:endParaRPr lang="sr-Latn-RS" sz="1400" kern="0" dirty="0" smtClean="0">
              <a:solidFill>
                <a:srgbClr val="002060"/>
              </a:solidFill>
              <a:cs typeface="Arial"/>
              <a:sym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European Week of regions and </a:t>
            </a: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cities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, 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October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2020 (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online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Danube 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Participation Day, October 21st, 2020 (online</a:t>
            </a: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)</a:t>
            </a:r>
            <a:endParaRPr lang="sr-Latn-RS" sz="1400" kern="0" dirty="0" smtClean="0">
              <a:solidFill>
                <a:srgbClr val="002060"/>
              </a:solidFill>
              <a:cs typeface="Arial"/>
              <a:sym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Annual 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Forum of the EUSDR, October 22nd, 2020 (online</a:t>
            </a: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)</a:t>
            </a:r>
            <a:endParaRPr lang="sr-Latn-RS" sz="1400" kern="0" dirty="0" smtClean="0">
              <a:solidFill>
                <a:srgbClr val="002060"/>
              </a:solidFill>
              <a:cs typeface="Arial"/>
              <a:sym typeface="Arial"/>
            </a:endParaRPr>
          </a:p>
          <a:p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Communication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and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visibility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News 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and updates on 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the </a:t>
            </a: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PA7 website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and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social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media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accounts</a:t>
            </a:r>
            <a:endParaRPr lang="sr-Latn-RS" sz="1400" kern="0" dirty="0" smtClean="0">
              <a:solidFill>
                <a:srgbClr val="002060"/>
              </a:solidFill>
              <a:cs typeface="Arial"/>
              <a:sym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kern="0" dirty="0" smtClean="0">
                <a:solidFill>
                  <a:srgbClr val="002060"/>
                </a:solidFill>
                <a:cs typeface="Arial"/>
                <a:sym typeface="Arial"/>
              </a:rPr>
              <a:t>Attending o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nline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tutorials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for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en-GB" sz="1400" kern="0" dirty="0" smtClean="0">
                <a:solidFill>
                  <a:srgbClr val="002060"/>
                </a:solidFill>
                <a:cs typeface="Arial"/>
                <a:sym typeface="Arial"/>
              </a:rPr>
              <a:t>website administration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Project poster 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and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roll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-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up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</a:t>
            </a:r>
          </a:p>
          <a:p>
            <a:pPr marL="285750" indent="-285750">
              <a:buFontTx/>
              <a:buChar char="-"/>
            </a:pPr>
            <a:endParaRPr lang="sr-Latn-RS" sz="1400" kern="0" dirty="0" smtClean="0">
              <a:solidFill>
                <a:srgbClr val="002060"/>
              </a:solidFill>
              <a:cs typeface="Arial"/>
              <a:sym typeface="Arial"/>
            </a:endParaRPr>
          </a:p>
          <a:p>
            <a:pPr marL="185738" indent="-185738">
              <a:buFontTx/>
              <a:buChar char="-"/>
            </a:pPr>
            <a:endParaRPr lang="en-US" sz="1400" kern="0" dirty="0">
              <a:solidFill>
                <a:srgbClr val="002060"/>
              </a:solidFill>
              <a:cs typeface="Arial"/>
              <a:sym typeface="Arial"/>
            </a:endParaRPr>
          </a:p>
        </p:txBody>
      </p:sp>
      <p:sp>
        <p:nvSpPr>
          <p:cNvPr id="15" name="Obdĺžnik 14"/>
          <p:cNvSpPr/>
          <p:nvPr/>
        </p:nvSpPr>
        <p:spPr>
          <a:xfrm>
            <a:off x="120031" y="1021131"/>
            <a:ext cx="2945462" cy="600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WP1: </a:t>
            </a:r>
            <a:r>
              <a:rPr lang="en-US" sz="1400" b="1" dirty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Management</a:t>
            </a:r>
            <a:r>
              <a:rPr lang="sr-Latn-RS" sz="1400" b="1" dirty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 </a:t>
            </a:r>
            <a:r>
              <a:rPr lang="en-US" sz="1400" b="1" dirty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and </a:t>
            </a:r>
            <a:r>
              <a:rPr lang="en-US" sz="14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Communication</a:t>
            </a:r>
            <a:endParaRPr lang="sk-SK" sz="1400" b="1" kern="0" dirty="0">
              <a:solidFill>
                <a:srgbClr val="FFFFFF"/>
              </a:solidFill>
              <a:sym typeface="Arial"/>
            </a:endParaRPr>
          </a:p>
        </p:txBody>
      </p:sp>
      <p:sp>
        <p:nvSpPr>
          <p:cNvPr id="16" name="Obdĺžnik 15"/>
          <p:cNvSpPr/>
          <p:nvPr/>
        </p:nvSpPr>
        <p:spPr>
          <a:xfrm>
            <a:off x="3245031" y="1017373"/>
            <a:ext cx="2985366" cy="6213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1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 2: Policy</a:t>
            </a:r>
            <a:r>
              <a:rPr lang="sk-SK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 </a:t>
            </a: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Development</a:t>
            </a:r>
            <a:endParaRPr lang="sk-SK" sz="1600" b="1" dirty="0">
              <a:solidFill>
                <a:srgbClr val="FFFFFF"/>
              </a:solidFill>
              <a:latin typeface="Calibri" pitchFamily="34" charset="0"/>
              <a:cs typeface="Calibri" pitchFamily="34" charset="0"/>
              <a:sym typeface="Arial"/>
            </a:endParaRPr>
          </a:p>
        </p:txBody>
      </p:sp>
      <p:sp>
        <p:nvSpPr>
          <p:cNvPr id="18" name="Obdĺžnik 17"/>
          <p:cNvSpPr/>
          <p:nvPr/>
        </p:nvSpPr>
        <p:spPr>
          <a:xfrm>
            <a:off x="6427496" y="1010727"/>
            <a:ext cx="2596473" cy="6037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1" algn="ctr">
              <a:spcBef>
                <a:spcPts val="500"/>
              </a:spcBef>
              <a:buClr>
                <a:srgbClr val="9FB8CD"/>
              </a:buClr>
              <a:buSzPct val="76000"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WP 3:  Cooperation </a:t>
            </a:r>
            <a:b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</a:b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  <a:sym typeface="Arial"/>
              </a:rPr>
              <a:t>and Coordination</a:t>
            </a:r>
          </a:p>
        </p:txBody>
      </p:sp>
      <p:sp>
        <p:nvSpPr>
          <p:cNvPr id="19" name="BlokTextu 18"/>
          <p:cNvSpPr txBox="1"/>
          <p:nvPr/>
        </p:nvSpPr>
        <p:spPr>
          <a:xfrm>
            <a:off x="6190888" y="1662646"/>
            <a:ext cx="2969744" cy="512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85738" algn="l"/>
              </a:tabLst>
            </a:pPr>
            <a:r>
              <a:rPr lang="en-GB" sz="1400" kern="0" dirty="0" smtClean="0">
                <a:solidFill>
                  <a:srgbClr val="002060"/>
                </a:solidFill>
                <a:cs typeface="Arial"/>
                <a:sym typeface="Arial"/>
              </a:rPr>
              <a:t>Events:</a:t>
            </a:r>
          </a:p>
          <a:p>
            <a:pPr marL="285750" indent="-285750">
              <a:buFont typeface="Wingdings" panose="05000000000000000000" pitchFamily="2" charset="2"/>
              <a:buChar char="§"/>
              <a:tabLst>
                <a:tab pos="185738" algn="l"/>
              </a:tabLst>
            </a:pP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DTP lead partners seminar</a:t>
            </a:r>
          </a:p>
          <a:p>
            <a:pPr marL="285750" indent="-285750">
              <a:buFont typeface="Wingdings" panose="05000000000000000000" pitchFamily="2" charset="2"/>
              <a:buChar char="§"/>
              <a:tabLst>
                <a:tab pos="185738" algn="l"/>
              </a:tabLst>
            </a:pP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PA8 WG on technology transfer</a:t>
            </a:r>
          </a:p>
          <a:p>
            <a:pPr marL="285750" indent="-285750">
              <a:buFont typeface="Wingdings" panose="05000000000000000000" pitchFamily="2" charset="2"/>
              <a:buChar char="§"/>
              <a:tabLst>
                <a:tab pos="185738" algn="l"/>
              </a:tabLst>
            </a:pP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JRC 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events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related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to RIS3</a:t>
            </a:r>
            <a:r>
              <a:rPr lang="en-GB" sz="1400" kern="0" dirty="0" smtClean="0">
                <a:solidFill>
                  <a:srgbClr val="002060"/>
                </a:solidFill>
                <a:cs typeface="Arial"/>
                <a:sym typeface="Arial"/>
              </a:rPr>
              <a:t> development</a:t>
            </a:r>
            <a:endParaRPr lang="sr-Latn-RS" sz="1400" kern="0" dirty="0" smtClean="0">
              <a:solidFill>
                <a:srgbClr val="002060"/>
              </a:solidFill>
              <a:cs typeface="Arial"/>
              <a:sym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  <a:tabLst>
                <a:tab pos="185738" algn="l"/>
              </a:tabLst>
            </a:pP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webinars 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organized by the </a:t>
            </a: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UN Global 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program dedicated to the </a:t>
            </a: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STI 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roadmaps for </a:t>
            </a: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SDGs. </a:t>
            </a:r>
          </a:p>
          <a:p>
            <a:pPr marL="285750" indent="-285750">
              <a:buFont typeface="Wingdings" panose="05000000000000000000" pitchFamily="2" charset="2"/>
              <a:buChar char="§"/>
              <a:tabLst>
                <a:tab pos="185738" algn="l"/>
              </a:tabLst>
            </a:pPr>
            <a:r>
              <a:rPr lang="en-GB" sz="1400" kern="0" dirty="0" smtClean="0">
                <a:solidFill>
                  <a:srgbClr val="002060"/>
                </a:solidFill>
                <a:cs typeface="Arial"/>
                <a:sym typeface="Arial"/>
              </a:rPr>
              <a:t>3</a:t>
            </a:r>
            <a:r>
              <a:rPr lang="en-GB" sz="1400" kern="0" baseline="30000" dirty="0" smtClean="0">
                <a:solidFill>
                  <a:srgbClr val="002060"/>
                </a:solidFill>
                <a:cs typeface="Arial"/>
                <a:sym typeface="Arial"/>
              </a:rPr>
              <a:t>rd</a:t>
            </a:r>
            <a:r>
              <a:rPr lang="en-GB" sz="1400" kern="0" dirty="0" smtClean="0">
                <a:solidFill>
                  <a:srgbClr val="002060"/>
                </a:solidFill>
                <a:cs typeface="Arial"/>
                <a:sym typeface="Arial"/>
              </a:rPr>
              <a:t> policy dialog workshop of the DTP project Danube S3 Cluster</a:t>
            </a:r>
          </a:p>
          <a:p>
            <a:pPr marL="285750" indent="-285750">
              <a:buFont typeface="Wingdings" panose="05000000000000000000" pitchFamily="2" charset="2"/>
              <a:buChar char="§"/>
              <a:tabLst>
                <a:tab pos="185738" algn="l"/>
              </a:tabLst>
            </a:pPr>
            <a:r>
              <a:rPr lang="en-GB" sz="1400" kern="0" dirty="0">
                <a:solidFill>
                  <a:srgbClr val="002060"/>
                </a:solidFill>
                <a:cs typeface="Arial"/>
                <a:sym typeface="Arial"/>
              </a:rPr>
              <a:t>Cross macro-regional working group on </a:t>
            </a:r>
            <a:r>
              <a:rPr lang="en-GB" sz="1400" kern="0" dirty="0" smtClean="0">
                <a:solidFill>
                  <a:srgbClr val="002060"/>
                </a:solidFill>
                <a:cs typeface="Arial"/>
                <a:sym typeface="Arial"/>
              </a:rPr>
              <a:t>embedding (Interact event)</a:t>
            </a:r>
          </a:p>
          <a:p>
            <a:pPr>
              <a:spcAft>
                <a:spcPts val="600"/>
              </a:spcAft>
              <a:tabLst>
                <a:tab pos="185738" algn="l"/>
              </a:tabLst>
            </a:pP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- Creating 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Action plan for Serbian RIS3 and exploring possibilities for cooperation with economies from the region related to the thematic RIS3 </a:t>
            </a: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priorities</a:t>
            </a:r>
          </a:p>
          <a:p>
            <a:pPr>
              <a:tabLst>
                <a:tab pos="185738" algn="l"/>
              </a:tabLst>
            </a:pP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- </a:t>
            </a:r>
            <a:r>
              <a:rPr lang="en-U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Revitalisation</a:t>
            </a: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process of current PA7 working </a:t>
            </a: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groups</a:t>
            </a:r>
            <a:endParaRPr lang="sr-Latn-RS" sz="1400" kern="0" dirty="0" smtClean="0">
              <a:solidFill>
                <a:srgbClr val="002060"/>
              </a:solidFill>
              <a:cs typeface="Arial"/>
              <a:sym typeface="Arial"/>
            </a:endParaRPr>
          </a:p>
          <a:p>
            <a:pPr>
              <a:tabLst>
                <a:tab pos="185738" algn="l"/>
              </a:tabLst>
            </a:pPr>
            <a:endParaRPr lang="sr-Latn-RS" sz="1400" kern="0" dirty="0" smtClean="0">
              <a:solidFill>
                <a:srgbClr val="002060"/>
              </a:solidFill>
              <a:cs typeface="Arial"/>
              <a:sym typeface="Arial"/>
            </a:endParaRPr>
          </a:p>
          <a:p>
            <a:pPr marL="185738" indent="-185738">
              <a:buFontTx/>
              <a:buChar char="-"/>
              <a:tabLst>
                <a:tab pos="185738" algn="l"/>
              </a:tabLst>
            </a:pPr>
            <a:endParaRPr lang="en-US" sz="1400" kern="0" dirty="0">
              <a:solidFill>
                <a:srgbClr val="002060"/>
              </a:solidFill>
              <a:cs typeface="Arial"/>
              <a:sym typeface="Arial"/>
            </a:endParaRPr>
          </a:p>
        </p:txBody>
      </p:sp>
      <p:sp>
        <p:nvSpPr>
          <p:cNvPr id="20" name="BlokTextu 19"/>
          <p:cNvSpPr txBox="1"/>
          <p:nvPr/>
        </p:nvSpPr>
        <p:spPr>
          <a:xfrm>
            <a:off x="3065493" y="1706177"/>
            <a:ext cx="2975717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>
              <a:spcAft>
                <a:spcPts val="600"/>
              </a:spcAft>
              <a:buFontTx/>
              <a:buChar char="-"/>
            </a:pP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Preparing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questionnaire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s for 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policy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makers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and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researchers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related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to 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their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participation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in H2020/</a:t>
            </a: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Horizon</a:t>
            </a:r>
            <a:r>
              <a:rPr lang="sr-Latn-RS" sz="1400" kern="0" dirty="0" smtClean="0">
                <a:solidFill>
                  <a:srgbClr val="002060"/>
                </a:solidFill>
                <a:cs typeface="Arial"/>
                <a:sym typeface="Arial"/>
              </a:rPr>
              <a:t> Europe</a:t>
            </a:r>
          </a:p>
          <a:p>
            <a:pPr marL="185738" indent="-185738">
              <a:spcAft>
                <a:spcPts val="600"/>
              </a:spcAft>
              <a:buFontTx/>
              <a:buChar char="-"/>
            </a:pPr>
            <a:r>
              <a:rPr lang="sr-Latn-RS" sz="1400" kern="0" dirty="0" err="1" smtClean="0">
                <a:solidFill>
                  <a:srgbClr val="002060"/>
                </a:solidFill>
                <a:cs typeface="Arial"/>
                <a:sym typeface="Arial"/>
              </a:rPr>
              <a:t>Identified</a:t>
            </a: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 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strategic topics for embedding the EUSDR into the EU mainstream </a:t>
            </a:r>
            <a:r>
              <a:rPr lang="en-US" sz="1400" kern="0" dirty="0" err="1">
                <a:solidFill>
                  <a:srgbClr val="002060"/>
                </a:solidFill>
                <a:cs typeface="Arial"/>
                <a:sym typeface="Arial"/>
              </a:rPr>
              <a:t>programmes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 </a:t>
            </a:r>
            <a:endParaRPr lang="en-US" sz="1400" kern="0" dirty="0" smtClean="0">
              <a:solidFill>
                <a:srgbClr val="002060"/>
              </a:solidFill>
              <a:cs typeface="Arial"/>
              <a:sym typeface="Arial"/>
            </a:endParaRPr>
          </a:p>
          <a:p>
            <a:pPr marL="185738" indent="-185738">
              <a:spcAft>
                <a:spcPts val="600"/>
              </a:spcAft>
              <a:buFontTx/>
              <a:buChar char="-"/>
            </a:pPr>
            <a:r>
              <a:rPr lang="en-GB" sz="1400" kern="0" dirty="0" smtClean="0">
                <a:solidFill>
                  <a:srgbClr val="002060"/>
                </a:solidFill>
                <a:cs typeface="Arial"/>
                <a:sym typeface="Arial"/>
              </a:rPr>
              <a:t>Holding </a:t>
            </a:r>
            <a:r>
              <a:rPr lang="en-GB" sz="1400" kern="0" dirty="0">
                <a:solidFill>
                  <a:srgbClr val="002060"/>
                </a:solidFill>
                <a:cs typeface="Arial"/>
                <a:sym typeface="Arial"/>
              </a:rPr>
              <a:t>several meetings (and co-leading) of the </a:t>
            </a:r>
            <a:r>
              <a:rPr lang="en-GB" sz="1400" kern="0" dirty="0" err="1">
                <a:solidFill>
                  <a:srgbClr val="002060"/>
                </a:solidFill>
                <a:cs typeface="Arial"/>
                <a:sym typeface="Arial"/>
              </a:rPr>
              <a:t>macroregional</a:t>
            </a:r>
            <a:r>
              <a:rPr lang="en-GB" sz="1400" kern="0" dirty="0">
                <a:solidFill>
                  <a:srgbClr val="002060"/>
                </a:solidFill>
                <a:cs typeface="Arial"/>
                <a:sym typeface="Arial"/>
              </a:rPr>
              <a:t> task force on digital education and remote schooling </a:t>
            </a:r>
            <a:r>
              <a:rPr lang="en-GB" sz="1400" kern="0" dirty="0" smtClean="0">
                <a:solidFill>
                  <a:srgbClr val="002060"/>
                </a:solidFill>
                <a:cs typeface="Arial"/>
                <a:sym typeface="Arial"/>
              </a:rPr>
              <a:t>related to the Covid-19 </a:t>
            </a:r>
            <a:r>
              <a:rPr lang="en-GB" sz="1400" kern="0" dirty="0">
                <a:solidFill>
                  <a:srgbClr val="002060"/>
                </a:solidFill>
                <a:cs typeface="Arial"/>
                <a:sym typeface="Arial"/>
              </a:rPr>
              <a:t>crisis</a:t>
            </a:r>
          </a:p>
          <a:p>
            <a:pPr marL="185738" indent="-185738">
              <a:spcAft>
                <a:spcPts val="600"/>
              </a:spcAft>
              <a:buFontTx/>
              <a:buChar char="-"/>
            </a:pP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Questionnaire 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on collecting the Good practice on Remote-schooling MRSs/Digital education in the context of the </a:t>
            </a:r>
            <a:r>
              <a:rPr lang="en-US" sz="1400" kern="0" dirty="0" smtClean="0">
                <a:solidFill>
                  <a:srgbClr val="002060"/>
                </a:solidFill>
                <a:cs typeface="Arial"/>
                <a:sym typeface="Arial"/>
              </a:rPr>
              <a:t>Covid-19 </a:t>
            </a:r>
            <a:r>
              <a:rPr lang="en-US" sz="1400" kern="0" dirty="0">
                <a:solidFill>
                  <a:srgbClr val="002060"/>
                </a:solidFill>
                <a:cs typeface="Arial"/>
                <a:sym typeface="Arial"/>
              </a:rPr>
              <a:t>crisis.</a:t>
            </a:r>
            <a:endParaRPr lang="sr-Latn-RS" sz="1400" kern="0" dirty="0" smtClean="0">
              <a:solidFill>
                <a:srgbClr val="00206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563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310790" y="2348880"/>
            <a:ext cx="8221649" cy="1296144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attention!</a:t>
            </a:r>
          </a:p>
        </p:txBody>
      </p:sp>
      <p:sp>
        <p:nvSpPr>
          <p:cNvPr id="4" name="Obdĺžnik 3"/>
          <p:cNvSpPr/>
          <p:nvPr/>
        </p:nvSpPr>
        <p:spPr>
          <a:xfrm>
            <a:off x="310791" y="6258211"/>
            <a:ext cx="8496944" cy="5711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9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ôvod">
  <a:themeElements>
    <a:clrScheme name="Pôvod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ôvod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ôvod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756</TotalTime>
  <Words>557</Words>
  <Application>Microsoft Office PowerPoint</Application>
  <PresentationFormat>Projekcija na ekranu (4:3)</PresentationFormat>
  <Paragraphs>91</Paragraphs>
  <Slides>6</Slides>
  <Notes>1</Notes>
  <HiddenSlides>0</HiddenSlides>
  <MMClips>0</MMClips>
  <ScaleCrop>false</ScaleCrop>
  <HeadingPairs>
    <vt:vector size="6" baseType="variant">
      <vt:variant>
        <vt:lpstr>Korišćeni fontovi</vt:lpstr>
      </vt:variant>
      <vt:variant>
        <vt:i4>7</vt:i4>
      </vt:variant>
      <vt:variant>
        <vt:lpstr>Tema</vt:lpstr>
      </vt:variant>
      <vt:variant>
        <vt:i4>2</vt:i4>
      </vt:variant>
      <vt:variant>
        <vt:lpstr>Naslovi slajdova</vt:lpstr>
      </vt:variant>
      <vt:variant>
        <vt:i4>6</vt:i4>
      </vt:variant>
    </vt:vector>
  </HeadingPairs>
  <TitlesOfParts>
    <vt:vector size="15" baseType="lpstr">
      <vt:lpstr>Arial</vt:lpstr>
      <vt:lpstr>Bookman Old Style</vt:lpstr>
      <vt:lpstr>Calibri</vt:lpstr>
      <vt:lpstr>Gill Sans MT</vt:lpstr>
      <vt:lpstr>Times New Roman</vt:lpstr>
      <vt:lpstr>Wingdings</vt:lpstr>
      <vt:lpstr>Wingdings 3</vt:lpstr>
      <vt:lpstr>Pôvod</vt:lpstr>
      <vt:lpstr>Office Theme</vt:lpstr>
      <vt:lpstr>PA7 activities in 2020 </vt:lpstr>
      <vt:lpstr> </vt:lpstr>
      <vt:lpstr> </vt:lpstr>
      <vt:lpstr> </vt:lpstr>
      <vt:lpstr> 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Up-date of PA7 Tagets discussion</dc:title>
  <dc:creator>Szüdi Jaroslava</dc:creator>
  <cp:lastModifiedBy>Dijana</cp:lastModifiedBy>
  <cp:revision>291</cp:revision>
  <cp:lastPrinted>2016-02-10T14:43:06Z</cp:lastPrinted>
  <dcterms:created xsi:type="dcterms:W3CDTF">2015-12-01T15:20:12Z</dcterms:created>
  <dcterms:modified xsi:type="dcterms:W3CDTF">2020-11-08T16:38:13Z</dcterms:modified>
</cp:coreProperties>
</file>